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9"/>
  </p:notesMasterIdLst>
  <p:sldIdLst>
    <p:sldId id="256" r:id="rId2"/>
    <p:sldId id="259" r:id="rId3"/>
    <p:sldId id="1155" r:id="rId4"/>
    <p:sldId id="1166" r:id="rId5"/>
    <p:sldId id="1153" r:id="rId6"/>
    <p:sldId id="1154" r:id="rId7"/>
    <p:sldId id="1159" r:id="rId8"/>
    <p:sldId id="1161" r:id="rId9"/>
    <p:sldId id="1160" r:id="rId10"/>
    <p:sldId id="1156" r:id="rId11"/>
    <p:sldId id="257" r:id="rId12"/>
    <p:sldId id="1157" r:id="rId13"/>
    <p:sldId id="260" r:id="rId14"/>
    <p:sldId id="1165" r:id="rId15"/>
    <p:sldId id="1167" r:id="rId16"/>
    <p:sldId id="1169" r:id="rId17"/>
    <p:sldId id="1170" r:id="rId18"/>
    <p:sldId id="1171" r:id="rId19"/>
    <p:sldId id="1177" r:id="rId20"/>
    <p:sldId id="1179" r:id="rId21"/>
    <p:sldId id="1172" r:id="rId22"/>
    <p:sldId id="1173" r:id="rId23"/>
    <p:sldId id="1174" r:id="rId24"/>
    <p:sldId id="1175" r:id="rId25"/>
    <p:sldId id="1178" r:id="rId26"/>
    <p:sldId id="1176" r:id="rId27"/>
    <p:sldId id="1180" r:id="rId28"/>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54336" autoAdjust="0"/>
  </p:normalViewPr>
  <p:slideViewPr>
    <p:cSldViewPr snapToGrid="0">
      <p:cViewPr varScale="1">
        <p:scale>
          <a:sx n="75" d="100"/>
          <a:sy n="75" d="100"/>
        </p:scale>
        <p:origin x="252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682392-894D-4725-AA96-13C2221F0187}" type="datetimeFigureOut">
              <a:rPr lang="en-US" smtClean="0"/>
              <a:t>10/2/2019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421500-ABA7-4F80-9F33-EE022DA3CCF5}" type="slidenum">
              <a:rPr lang="en-US" smtClean="0"/>
              <a:t>‹#›</a:t>
            </a:fld>
            <a:endParaRPr lang="en-US"/>
          </a:p>
        </p:txBody>
      </p:sp>
    </p:spTree>
    <p:extLst>
      <p:ext uri="{BB962C8B-B14F-4D97-AF65-F5344CB8AC3E}">
        <p14:creationId xmlns:p14="http://schemas.microsoft.com/office/powerpoint/2010/main" val="3080979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visionzerochicago.org/westside/" TargetMode="External"/><Relationship Id="rId2" Type="http://schemas.openxmlformats.org/officeDocument/2006/relationships/slide" Target="../slides/slide18.xml"/><Relationship Id="rId1" Type="http://schemas.openxmlformats.org/officeDocument/2006/relationships/notesMaster" Target="../notesMasters/notesMaster1.xml"/><Relationship Id="rId5" Type="http://schemas.openxmlformats.org/officeDocument/2006/relationships/hyperlink" Target="https://citizensplanninginstitute.org/" TargetMode="External"/><Relationship Id="rId4" Type="http://schemas.openxmlformats.org/officeDocument/2006/relationships/hyperlink" Target="https://www.sdforward.com/environment-communities/communities-concern"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Report No. </a:t>
            </a:r>
            <a:r>
              <a:rPr lang="en-US" sz="1200" kern="1200">
                <a:solidFill>
                  <a:schemeClr val="tx1"/>
                </a:solidFill>
                <a:effectLst/>
                <a:latin typeface="+mn-lt"/>
                <a:ea typeface="+mn-ea"/>
                <a:cs typeface="+mn-cs"/>
              </a:rPr>
              <a:t>FHWA-SA-19-034  </a:t>
            </a:r>
            <a:endParaRPr lang="en-US"/>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a:t>
            </a:fld>
            <a:endParaRPr lang="en-US"/>
          </a:p>
        </p:txBody>
      </p:sp>
    </p:spTree>
    <p:extLst>
      <p:ext uri="{BB962C8B-B14F-4D97-AF65-F5344CB8AC3E}">
        <p14:creationId xmlns:p14="http://schemas.microsoft.com/office/powerpoint/2010/main" val="4201730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r>
              <a:rPr lang="en-US" dirty="0"/>
              <a:t>: </a:t>
            </a:r>
          </a:p>
          <a:p>
            <a:pPr marL="171450" indent="-171450">
              <a:buFont typeface="Arial" panose="020B0604020202020204" pitchFamily="34" charset="0"/>
              <a:buChar char="•"/>
            </a:pPr>
            <a:r>
              <a:rPr lang="en-US" dirty="0"/>
              <a:t>Also referred to as advisory groups, committees, or commissions. Depending on the size/capacity of an agency it may be preferable to have separate, mode-specific boards. If this can’t be achieved, a board should have mechanisms to ensure that one mode does not dominate the conversation.</a:t>
            </a:r>
          </a:p>
          <a:p>
            <a:pPr marL="171450" indent="-171450">
              <a:buFont typeface="Arial" panose="020B0604020202020204" pitchFamily="34" charset="0"/>
              <a:buChar char="•"/>
            </a:pPr>
            <a:r>
              <a:rPr lang="en-US" altLang="en-US" dirty="0"/>
              <a:t>A pedestrian and bicycle board would be an appropriate audience for government officials reporting on the progress of projects or plans. In this role, advisory boards hold the government accountable for what it says it is going to do. However, a board meeting should not be the only venue for gathering resident feedback.</a:t>
            </a:r>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11</a:t>
            </a:fld>
            <a:endParaRPr lang="en-US"/>
          </a:p>
        </p:txBody>
      </p:sp>
    </p:spTree>
    <p:extLst>
      <p:ext uri="{BB962C8B-B14F-4D97-AF65-F5344CB8AC3E}">
        <p14:creationId xmlns:p14="http://schemas.microsoft.com/office/powerpoint/2010/main" val="28309176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International Association for Public Participation, https://cdn.ymaws.com/www.iap2.org/resource/resmgr/pillars/Spectrum_8.5x11_Print.pdf</a:t>
            </a:r>
          </a:p>
        </p:txBody>
      </p:sp>
      <p:sp>
        <p:nvSpPr>
          <p:cNvPr id="4" name="Slide Number Placeholder 3"/>
          <p:cNvSpPr>
            <a:spLocks noGrp="1"/>
          </p:cNvSpPr>
          <p:nvPr>
            <p:ph type="sldNum" sz="quarter" idx="10"/>
          </p:nvPr>
        </p:nvSpPr>
        <p:spPr/>
        <p:txBody>
          <a:bodyPr/>
          <a:lstStyle/>
          <a:p>
            <a:fld id="{E5421500-ABA7-4F80-9F33-EE022DA3CCF5}" type="slidenum">
              <a:rPr lang="en-US" smtClean="0"/>
              <a:t>12</a:t>
            </a:fld>
            <a:endParaRPr lang="en-US"/>
          </a:p>
        </p:txBody>
      </p:sp>
    </p:spTree>
    <p:extLst>
      <p:ext uri="{BB962C8B-B14F-4D97-AF65-F5344CB8AC3E}">
        <p14:creationId xmlns:p14="http://schemas.microsoft.com/office/powerpoint/2010/main" val="6388251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Be honest with yourself and clear with stakeholders about the level of participation stakeholders will have in the decision making. With out feedback loops, stakeholders who started closer to the center will begin moving outward in the “orbits of participation.”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a:t>
            </a:r>
            <a:r>
              <a:rPr lang="en-US" sz="1200" i="0" dirty="0">
                <a:solidFill>
                  <a:schemeClr val="accent4"/>
                </a:solidFill>
              </a:rPr>
              <a:t>Orbits of Participation James L. Creighton (2005) Based upon work by Lorenz </a:t>
            </a:r>
            <a:r>
              <a:rPr lang="en-US" sz="1200" i="0" dirty="0" err="1">
                <a:solidFill>
                  <a:schemeClr val="accent4"/>
                </a:solidFill>
              </a:rPr>
              <a:t>Aggens</a:t>
            </a:r>
            <a:r>
              <a:rPr lang="en-US" sz="1200" i="0" dirty="0">
                <a:solidFill>
                  <a:schemeClr val="accent4"/>
                </a:solidFill>
              </a:rPr>
              <a:t>, 1983</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13</a:t>
            </a:fld>
            <a:endParaRPr lang="en-US"/>
          </a:p>
        </p:txBody>
      </p:sp>
    </p:spTree>
    <p:extLst>
      <p:ext uri="{BB962C8B-B14F-4D97-AF65-F5344CB8AC3E}">
        <p14:creationId xmlns:p14="http://schemas.microsoft.com/office/powerpoint/2010/main" val="5226989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14</a:t>
            </a:fld>
            <a:endParaRPr lang="en-US"/>
          </a:p>
        </p:txBody>
      </p:sp>
    </p:spTree>
    <p:extLst>
      <p:ext uri="{BB962C8B-B14F-4D97-AF65-F5344CB8AC3E}">
        <p14:creationId xmlns:p14="http://schemas.microsoft.com/office/powerpoint/2010/main" val="21700198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15</a:t>
            </a:fld>
            <a:endParaRPr lang="en-US"/>
          </a:p>
        </p:txBody>
      </p:sp>
    </p:spTree>
    <p:extLst>
      <p:ext uri="{BB962C8B-B14F-4D97-AF65-F5344CB8AC3E}">
        <p14:creationId xmlns:p14="http://schemas.microsoft.com/office/powerpoint/2010/main" val="29425892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a:t>
            </a:r>
            <a:r>
              <a:rPr lang="en-US" dirty="0"/>
              <a:t>A community may want to employ any combination of these tools or other unique strategies.</a:t>
            </a:r>
            <a:endParaRPr lang="en-US" b="0" dirty="0"/>
          </a:p>
          <a:p>
            <a:r>
              <a:rPr lang="en-US" b="1" dirty="0"/>
              <a:t>Notes</a:t>
            </a:r>
            <a:r>
              <a:rPr lang="en-US" dirty="0"/>
              <a:t>:</a:t>
            </a:r>
          </a:p>
          <a:p>
            <a:pPr marL="171450" indent="-171450">
              <a:buFont typeface="Arial" panose="020B0604020202020204" pitchFamily="34" charset="0"/>
              <a:buChar char="•"/>
            </a:pPr>
            <a:r>
              <a:rPr lang="en-US" b="0" u="sng" dirty="0"/>
              <a:t>Public meetings</a:t>
            </a:r>
            <a:r>
              <a:rPr lang="en-US" b="0" dirty="0"/>
              <a:t>: Public meetings are often what come to mind first when discussing public participation. Some type of public meeting is often a legal requirement, but a public meeting will rarely garner meaningful engagement. Think carefully about who can attend these meetings given their time, location, duration, etc. The best public meetings are ones that are held in accessible locations and offer relevant services such as translation and/or childcare. Food always helps. </a:t>
            </a:r>
          </a:p>
          <a:p>
            <a:pPr marL="171450" indent="-171450">
              <a:buFont typeface="Arial" panose="020B0604020202020204" pitchFamily="34" charset="0"/>
              <a:buChar char="•"/>
            </a:pPr>
            <a:r>
              <a:rPr lang="en-US" b="0" u="sng" dirty="0"/>
              <a:t>Pop-up meetings</a:t>
            </a:r>
            <a:r>
              <a:rPr lang="en-US" b="0" dirty="0"/>
              <a:t>: </a:t>
            </a:r>
            <a:r>
              <a:rPr lang="en-US" sz="1200" b="0" i="0" kern="1200" dirty="0">
                <a:solidFill>
                  <a:schemeClr val="tx1"/>
                </a:solidFill>
                <a:effectLst/>
                <a:latin typeface="+mn-lt"/>
                <a:ea typeface="+mn-ea"/>
                <a:cs typeface="+mn-cs"/>
              </a:rPr>
              <a:t>Venues may include Farmer's Markets, school events, cultural fairs, sporting events, and neighborhood/homeowner meetings, among others. They often include engagement activities for both kids and adults, for example asking them to provide input about their transportation choices and preferences.</a:t>
            </a:r>
            <a:endParaRPr lang="en-US" b="0" dirty="0"/>
          </a:p>
          <a:p>
            <a:pPr marL="171450" indent="-171450">
              <a:buFont typeface="Arial" panose="020B0604020202020204" pitchFamily="34" charset="0"/>
              <a:buChar char="•"/>
            </a:pPr>
            <a:r>
              <a:rPr lang="en-US" b="0" u="sng" dirty="0"/>
              <a:t>Targeted outreach at existing community events</a:t>
            </a:r>
            <a:r>
              <a:rPr lang="en-US" b="0" dirty="0"/>
              <a:t>: Go to where the people are rather than asking people to attend a standalone meeting! This one is in bold because there is an example on the next slide.</a:t>
            </a:r>
          </a:p>
          <a:p>
            <a:pPr marL="171450" indent="-171450">
              <a:buFont typeface="Arial" panose="020B0604020202020204" pitchFamily="34" charset="0"/>
              <a:buChar char="•"/>
            </a:pPr>
            <a:r>
              <a:rPr lang="en-US" b="0" u="sng" dirty="0"/>
              <a:t>Community ambassadors</a:t>
            </a:r>
            <a:r>
              <a:rPr lang="en-US" b="0" dirty="0"/>
              <a:t>: This is in bold since it will be covered in more detail in a couple of slides.</a:t>
            </a:r>
          </a:p>
          <a:p>
            <a:pPr marL="171450" indent="-171450">
              <a:buFont typeface="Arial" panose="020B0604020202020204" pitchFamily="34" charset="0"/>
              <a:buChar char="•"/>
            </a:pPr>
            <a:r>
              <a:rPr lang="en-US" b="0" u="sng" dirty="0"/>
              <a:t>Walk audits</a:t>
            </a:r>
            <a:r>
              <a:rPr lang="en-US" b="0" dirty="0"/>
              <a:t>: </a:t>
            </a:r>
            <a:r>
              <a:rPr lang="en-US" sz="1200" b="0" i="0" kern="1200" dirty="0">
                <a:solidFill>
                  <a:schemeClr val="tx1"/>
                </a:solidFill>
                <a:effectLst/>
                <a:latin typeface="+mn-lt"/>
                <a:ea typeface="+mn-ea"/>
                <a:cs typeface="+mn-cs"/>
              </a:rPr>
              <a:t>An opportunity for community stakeholders to experience walking and bicycling conditions, share perspectives, and build consensus around potential solutions.</a:t>
            </a:r>
            <a:endParaRPr lang="en-US" b="0" dirty="0"/>
          </a:p>
          <a:p>
            <a:pPr marL="171450" indent="-171450">
              <a:buFont typeface="Arial" panose="020B0604020202020204" pitchFamily="34" charset="0"/>
              <a:buChar char="•"/>
            </a:pPr>
            <a:r>
              <a:rPr lang="en-US" b="0" u="sng" dirty="0"/>
              <a:t>Facility demonstrations</a:t>
            </a:r>
            <a:r>
              <a:rPr lang="en-US" b="0" dirty="0"/>
              <a:t>: </a:t>
            </a:r>
            <a:r>
              <a:rPr lang="en-US" sz="1200" b="0" i="0" kern="1200" dirty="0">
                <a:solidFill>
                  <a:schemeClr val="tx1"/>
                </a:solidFill>
                <a:effectLst/>
                <a:latin typeface="+mn-lt"/>
                <a:ea typeface="+mn-ea"/>
                <a:cs typeface="+mn-cs"/>
              </a:rPr>
              <a:t>Tend to focus more on experiencing and gauging the public's opinion about facilities rather than building support for complete streets.</a:t>
            </a:r>
            <a:endParaRPr lang="en-US" b="0" dirty="0"/>
          </a:p>
          <a:p>
            <a:pPr marL="171450" indent="-171450">
              <a:buFont typeface="Arial" panose="020B0604020202020204" pitchFamily="34" charset="0"/>
              <a:buChar char="•"/>
            </a:pPr>
            <a:r>
              <a:rPr lang="en-US" b="0" u="sng" dirty="0"/>
              <a:t>Open Streets/Better Block events</a:t>
            </a:r>
            <a:r>
              <a:rPr lang="en-US" b="0" dirty="0"/>
              <a:t>: Principles and examples on case study slides.</a:t>
            </a:r>
          </a:p>
          <a:p>
            <a:pPr marL="171450" indent="-171450">
              <a:buFont typeface="Arial" panose="020B0604020202020204" pitchFamily="34" charset="0"/>
              <a:buChar char="•"/>
            </a:pPr>
            <a:r>
              <a:rPr lang="en-US" b="0" u="sng" dirty="0"/>
              <a:t>Surveys:</a:t>
            </a:r>
            <a:r>
              <a:rPr lang="en-US" b="0" dirty="0"/>
              <a:t> Could utilize text, images, or even video. Informal surveys can be relatively inexpensive, while scientific surveys are much more expensive because they require representative samples. </a:t>
            </a:r>
            <a:r>
              <a:rPr lang="en-US" sz="1200" b="0" i="0" kern="1200" dirty="0">
                <a:solidFill>
                  <a:schemeClr val="tx1"/>
                </a:solidFill>
                <a:effectLst/>
                <a:latin typeface="+mn-lt"/>
                <a:ea typeface="+mn-ea"/>
                <a:cs typeface="+mn-cs"/>
              </a:rPr>
              <a:t>Some of the drawbacks of surveys include the lack of dialogue or discourse with the community as the public only has to answer a few questions to generate feedback. Additionally, questions in informal surveys can contain unintended biases that can have negative effects on the feedback provided.</a:t>
            </a:r>
            <a:endParaRPr lang="en-US" b="0" dirty="0"/>
          </a:p>
          <a:p>
            <a:pPr marL="171450" indent="-171450">
              <a:buFont typeface="Arial" panose="020B0604020202020204" pitchFamily="34" charset="0"/>
              <a:buChar char="•"/>
            </a:pPr>
            <a:r>
              <a:rPr lang="en-US" b="0" u="sng" dirty="0"/>
              <a:t>Crowdsourcing</a:t>
            </a:r>
            <a:r>
              <a:rPr lang="en-US" b="0" dirty="0"/>
              <a:t>: </a:t>
            </a:r>
            <a:r>
              <a:rPr lang="en-US" sz="1200" b="0" i="0" kern="1200" dirty="0">
                <a:solidFill>
                  <a:schemeClr val="tx1"/>
                </a:solidFill>
                <a:effectLst/>
                <a:latin typeface="+mn-lt"/>
                <a:ea typeface="+mn-ea"/>
                <a:cs typeface="+mn-cs"/>
              </a:rPr>
              <a:t>designed to both inform and gather feedback from stakeholders and the general public. It also affords a space for the general public to provide opinions on specific recommendations and plans for corridors and points alike.</a:t>
            </a: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Federal Highway Administration. </a:t>
            </a:r>
            <a:r>
              <a:rPr lang="en-US" sz="1200" b="0" i="0" kern="1200" dirty="0">
                <a:solidFill>
                  <a:schemeClr val="tx1"/>
                </a:solidFill>
                <a:effectLst/>
                <a:latin typeface="+mn-lt"/>
                <a:ea typeface="+mn-ea"/>
                <a:cs typeface="+mn-cs"/>
              </a:rPr>
              <a:t>(March 2017).</a:t>
            </a:r>
            <a:r>
              <a:rPr lang="en-US" dirty="0"/>
              <a:t> </a:t>
            </a:r>
            <a:r>
              <a:rPr lang="en-US" i="1" dirty="0"/>
              <a:t>Qualitative Data, </a:t>
            </a:r>
            <a:r>
              <a:rPr lang="en-US" sz="1200" b="0" i="1" kern="1200" dirty="0">
                <a:solidFill>
                  <a:schemeClr val="tx1"/>
                </a:solidFill>
                <a:effectLst/>
                <a:latin typeface="+mn-lt"/>
                <a:ea typeface="+mn-ea"/>
                <a:cs typeface="+mn-cs"/>
              </a:rPr>
              <a:t>Incorporating Qualitative Data in the Planning Process: Improving Project Delivery and Outcomes</a:t>
            </a:r>
            <a:r>
              <a:rPr lang="en-US" sz="1200" b="0" i="0" kern="1200" dirty="0">
                <a:solidFill>
                  <a:schemeClr val="tx1"/>
                </a:solidFill>
                <a:effectLst/>
                <a:latin typeface="+mn-lt"/>
                <a:ea typeface="+mn-ea"/>
                <a:cs typeface="+mn-cs"/>
              </a:rPr>
              <a:t>. Available: https://www.fhwa.dot.gov/environment/bicycle_pedestrian/publications/qualitative_data/</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16</a:t>
            </a:fld>
            <a:endParaRPr lang="en-US"/>
          </a:p>
        </p:txBody>
      </p:sp>
    </p:spTree>
    <p:extLst>
      <p:ext uri="{BB962C8B-B14F-4D97-AF65-F5344CB8AC3E}">
        <p14:creationId xmlns:p14="http://schemas.microsoft.com/office/powerpoint/2010/main" val="24397102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Notes</a:t>
            </a:r>
            <a:r>
              <a:rPr lang="en-US" dirty="0"/>
              <a:t>: It is not uncommon to hear about larger organizations being funded to “engage” low-income communities or communities of color. It is important for transportation practitioners to think critically and creatively about how you can provide education while at the same time honoring people’s commitment with funding or other resources. Communities will become weary of engagement efforts if they are constantly being asked for their input and then never hearing back about next steps or being shown how their input was considered. Examples are shown on the next slide.</a:t>
            </a:r>
          </a:p>
        </p:txBody>
      </p:sp>
      <p:sp>
        <p:nvSpPr>
          <p:cNvPr id="4" name="Slide Number Placeholder 3"/>
          <p:cNvSpPr>
            <a:spLocks noGrp="1"/>
          </p:cNvSpPr>
          <p:nvPr>
            <p:ph type="sldNum" sz="quarter" idx="5"/>
          </p:nvPr>
        </p:nvSpPr>
        <p:spPr/>
        <p:txBody>
          <a:bodyPr/>
          <a:lstStyle/>
          <a:p>
            <a:fld id="{E5421500-ABA7-4F80-9F33-EE022DA3CCF5}" type="slidenum">
              <a:rPr lang="en-US" smtClean="0"/>
              <a:t>17</a:t>
            </a:fld>
            <a:endParaRPr lang="en-US"/>
          </a:p>
        </p:txBody>
      </p:sp>
    </p:spTree>
    <p:extLst>
      <p:ext uri="{BB962C8B-B14F-4D97-AF65-F5344CB8AC3E}">
        <p14:creationId xmlns:p14="http://schemas.microsoft.com/office/powerpoint/2010/main" val="35312640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Student Question</a:t>
            </a:r>
            <a:r>
              <a:rPr lang="en-US" dirty="0"/>
              <a:t>: </a:t>
            </a:r>
            <a:r>
              <a:rPr lang="en-US" i="1" dirty="0"/>
              <a:t>Discuss what might be scalable about these ideas for your own city or region.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Sources</a:t>
            </a:r>
            <a:r>
              <a:rPr lang="en-US" dirty="0"/>
              <a:t>:</a:t>
            </a:r>
          </a:p>
          <a:p>
            <a:pPr marL="171450" indent="-171450">
              <a:buFont typeface="Arial" panose="020B0604020202020204" pitchFamily="34" charset="0"/>
              <a:buChar char="•"/>
            </a:pPr>
            <a:r>
              <a:rPr lang="en-US" dirty="0"/>
              <a:t>Vision Zero Chicago: </a:t>
            </a:r>
            <a:r>
              <a:rPr lang="en-US" dirty="0">
                <a:hlinkClick r:id="rId3"/>
              </a:rPr>
              <a:t>http://visionzerochicago.org/westside/</a:t>
            </a:r>
            <a:endParaRPr lang="en-US" dirty="0"/>
          </a:p>
          <a:p>
            <a:pPr marL="171450" indent="-171450">
              <a:buFont typeface="Arial" panose="020B0604020202020204" pitchFamily="34" charset="0"/>
              <a:buChar char="•"/>
            </a:pPr>
            <a:r>
              <a:rPr lang="en-US" dirty="0"/>
              <a:t>SANDAG: </a:t>
            </a:r>
            <a:r>
              <a:rPr lang="en-US" dirty="0">
                <a:hlinkClick r:id="rId4"/>
              </a:rPr>
              <a:t>https://www.sdforward.com/environment-communities/communities-concern</a:t>
            </a:r>
            <a:endParaRPr lang="en-US" dirty="0"/>
          </a:p>
          <a:p>
            <a:pPr marL="171450" indent="-171450">
              <a:buFont typeface="Arial" panose="020B0604020202020204" pitchFamily="34" charset="0"/>
              <a:buChar char="•"/>
            </a:pPr>
            <a:r>
              <a:rPr lang="en-US" dirty="0"/>
              <a:t>Philadelphia: </a:t>
            </a:r>
            <a:r>
              <a:rPr lang="en-US" dirty="0">
                <a:hlinkClick r:id="rId5"/>
              </a:rPr>
              <a:t>https://citizensplanninginstitute.org/</a:t>
            </a:r>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18</a:t>
            </a:fld>
            <a:endParaRPr lang="en-US"/>
          </a:p>
        </p:txBody>
      </p:sp>
    </p:spTree>
    <p:extLst>
      <p:ext uri="{BB962C8B-B14F-4D97-AF65-F5344CB8AC3E}">
        <p14:creationId xmlns:p14="http://schemas.microsoft.com/office/powerpoint/2010/main" val="21944880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r>
              <a:rPr lang="en-US" dirty="0"/>
              <a:t>:</a:t>
            </a:r>
          </a:p>
          <a:p>
            <a:pPr marL="171450" indent="-171450">
              <a:buFont typeface="Arial" panose="020B0604020202020204" pitchFamily="34" charset="0"/>
              <a:buChar char="•"/>
            </a:pPr>
            <a:r>
              <a:rPr lang="en-US" dirty="0"/>
              <a:t>Richmond</a:t>
            </a:r>
            <a:r>
              <a:rPr lang="en-US" baseline="0" dirty="0"/>
              <a:t> planners made extensive use of existing public response data and concurrent planning processes to minimize duplicated effort and quickly assemble the base data for the project.</a:t>
            </a:r>
          </a:p>
          <a:p>
            <a:pPr marL="171450" indent="-171450">
              <a:buFont typeface="Arial" panose="020B0604020202020204" pitchFamily="34" charset="0"/>
              <a:buChar char="•"/>
            </a:pPr>
            <a:r>
              <a:rPr lang="en-US" baseline="0" dirty="0"/>
              <a:t>By targeting public meetings that were related to the BRT Corridor plan (like the Bicycle Master Plan meeting) the planners were able to speak directly to groups with interest in the pedestrian facilities and integrate the complementary plans into their recommendations.</a:t>
            </a:r>
          </a:p>
          <a:p>
            <a:pPr marL="171450" indent="-171450">
              <a:buFont typeface="Arial" panose="020B0604020202020204" pitchFamily="34" charset="0"/>
              <a:buChar char="•"/>
            </a:pPr>
            <a:r>
              <a:rPr lang="en-US" dirty="0"/>
              <a:t>Using an</a:t>
            </a:r>
            <a:r>
              <a:rPr lang="en-US" baseline="0" dirty="0"/>
              <a:t> interactive </a:t>
            </a:r>
            <a:r>
              <a:rPr lang="en-US" baseline="0" dirty="0" err="1"/>
              <a:t>Wikimap</a:t>
            </a:r>
            <a:r>
              <a:rPr lang="en-US" baseline="0" dirty="0"/>
              <a:t> allowed community members to identify specific problem areas, and the nature of those problems, without having to attend meetings. As a result they received a wider range of responses, and the responses allowed them to identify specific areas in need of improvement.</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Federal Highway Administration. </a:t>
            </a:r>
            <a:r>
              <a:rPr lang="en-US" sz="1200" b="0" i="0" kern="1200" dirty="0">
                <a:solidFill>
                  <a:schemeClr val="tx1"/>
                </a:solidFill>
                <a:effectLst/>
                <a:latin typeface="+mn-lt"/>
                <a:ea typeface="+mn-ea"/>
                <a:cs typeface="+mn-cs"/>
              </a:rPr>
              <a:t>(March 2017).</a:t>
            </a:r>
            <a:r>
              <a:rPr lang="en-US" dirty="0"/>
              <a:t> </a:t>
            </a:r>
            <a:r>
              <a:rPr lang="en-US" i="1" dirty="0"/>
              <a:t>Qualitative Data, </a:t>
            </a:r>
            <a:r>
              <a:rPr lang="en-US" sz="1200" b="0" i="1" kern="1200" dirty="0">
                <a:solidFill>
                  <a:schemeClr val="tx1"/>
                </a:solidFill>
                <a:effectLst/>
                <a:latin typeface="+mn-lt"/>
                <a:ea typeface="+mn-ea"/>
                <a:cs typeface="+mn-cs"/>
              </a:rPr>
              <a:t>Incorporating Qualitative Data in the Planning Process: Improving Project Delivery and Outcomes</a:t>
            </a:r>
            <a:r>
              <a:rPr lang="en-US" sz="1200" b="0" i="0" kern="1200" dirty="0">
                <a:solidFill>
                  <a:schemeClr val="tx1"/>
                </a:solidFill>
                <a:effectLst/>
                <a:latin typeface="+mn-lt"/>
                <a:ea typeface="+mn-ea"/>
                <a:cs typeface="+mn-cs"/>
              </a:rPr>
              <a:t>. Available: https://www.fhwa.dot.gov/environment/bicycle_pedestrian/publications/qualitative_data/#toc17</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Image: screenshot of the </a:t>
            </a:r>
            <a:r>
              <a:rPr lang="en-US" dirty="0" err="1"/>
              <a:t>Wikimap</a:t>
            </a:r>
            <a:r>
              <a:rPr lang="en-US" dirty="0"/>
              <a:t> from the report.</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19</a:t>
            </a:fld>
            <a:endParaRPr lang="en-US"/>
          </a:p>
        </p:txBody>
      </p:sp>
    </p:spTree>
    <p:extLst>
      <p:ext uri="{BB962C8B-B14F-4D97-AF65-F5344CB8AC3E}">
        <p14:creationId xmlns:p14="http://schemas.microsoft.com/office/powerpoint/2010/main" val="33551460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Notes</a:t>
            </a:r>
            <a:r>
              <a:rPr lang="en-US" dirty="0"/>
              <a:t>: The transportation field often talks about the 5 “E’s” as the essential strategies for changing the travel environment and travel behavior. Those E’s are engineering, education, encouragement, enforcement, and evaluation/planning. Many agencies and organizations consider equity to be the sixth “E.” Since education and encouragement can often double as public engagement strategies, we’ll be covering those here.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Student Question</a:t>
            </a:r>
            <a:r>
              <a:rPr lang="en-US" dirty="0"/>
              <a:t>: </a:t>
            </a:r>
            <a:r>
              <a:rPr lang="en-US" i="1" dirty="0"/>
              <a:t>Why do you think planners would have an interest in education or encouragement programs? How could they use these programs or incorporate them in their plans?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 </a:t>
            </a:r>
            <a:r>
              <a:rPr lang="en-US" dirty="0"/>
              <a:t>Slide adapted from Daniel Rodriguez.</a:t>
            </a:r>
          </a:p>
        </p:txBody>
      </p:sp>
      <p:sp>
        <p:nvSpPr>
          <p:cNvPr id="4" name="Slide Number Placeholder 3"/>
          <p:cNvSpPr>
            <a:spLocks noGrp="1"/>
          </p:cNvSpPr>
          <p:nvPr>
            <p:ph type="sldNum" sz="quarter" idx="5"/>
          </p:nvPr>
        </p:nvSpPr>
        <p:spPr/>
        <p:txBody>
          <a:bodyPr/>
          <a:lstStyle/>
          <a:p>
            <a:fld id="{E5421500-ABA7-4F80-9F33-EE022DA3CCF5}" type="slidenum">
              <a:rPr lang="en-US" smtClean="0"/>
              <a:t>21</a:t>
            </a:fld>
            <a:endParaRPr lang="en-US"/>
          </a:p>
        </p:txBody>
      </p:sp>
    </p:spTree>
    <p:extLst>
      <p:ext uri="{BB962C8B-B14F-4D97-AF65-F5344CB8AC3E}">
        <p14:creationId xmlns:p14="http://schemas.microsoft.com/office/powerpoint/2010/main" val="36789546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a:t>
            </a:r>
            <a:r>
              <a:rPr lang="en-US" altLang="en-US" dirty="0"/>
              <a:t>To significantly change a community, rather than just complete a project or two, it is essential to engage the public in the process. </a:t>
            </a: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Notes</a:t>
            </a:r>
            <a:r>
              <a:rPr lang="en-US" dirty="0"/>
              <a:t>: </a:t>
            </a:r>
            <a:r>
              <a:rPr lang="en-US" altLang="en-US" dirty="0"/>
              <a:t>Though this can often be a challenge, it is one of the most important things that you can do. This slide presents some of the reasons that public involvement is so important. First, the social contract between citizens and government officials requires that the two groups are in some sort of agreement about what the community needs and what the government’s focus should be. Surveys and public meetings can help officials gauge citizen’s concerns. Second, the community does a very good job of problem identification; using the concerns that the public expresses can help officials have better results when completing projects. It is important to emphasize that residents may be better at identifying problems because they use local facilities daily and notice areas of concern. However, officials and transportation professionals, not the general public, should be identifying the potential solutions. The third point is that the public process can help foster support and buy-in; this is especially true of bicycle and pedestrian projects. Public support can, in turn, lead to fundraising opportunities. Lastly, public support is necessary to sustain long-term pedestrian and bicycle planning and continual improvements. Therefore, community buy-in (reached through meaningful public participation) is the key to institutionalizing bicycle and pedestrian planning.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Adapted from Pedestrian and Bicycle Information Center (2012) Graduate Level Bicycle and Pedestrian Planning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3</a:t>
            </a:fld>
            <a:endParaRPr lang="en-US"/>
          </a:p>
        </p:txBody>
      </p:sp>
    </p:spTree>
    <p:extLst>
      <p:ext uri="{BB962C8B-B14F-4D97-AF65-F5344CB8AC3E}">
        <p14:creationId xmlns:p14="http://schemas.microsoft.com/office/powerpoint/2010/main" val="33633771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slide adapted from Daniel Rodriguez, Healthy Places by Design, and Laura Sandt.</a:t>
            </a:r>
          </a:p>
        </p:txBody>
      </p:sp>
      <p:sp>
        <p:nvSpPr>
          <p:cNvPr id="4" name="Slide Number Placeholder 3"/>
          <p:cNvSpPr>
            <a:spLocks noGrp="1"/>
          </p:cNvSpPr>
          <p:nvPr>
            <p:ph type="sldNum" sz="quarter" idx="5"/>
          </p:nvPr>
        </p:nvSpPr>
        <p:spPr/>
        <p:txBody>
          <a:bodyPr/>
          <a:lstStyle/>
          <a:p>
            <a:fld id="{E5421500-ABA7-4F80-9F33-EE022DA3CCF5}" type="slidenum">
              <a:rPr lang="en-US" smtClean="0"/>
              <a:t>22</a:t>
            </a:fld>
            <a:endParaRPr lang="en-US"/>
          </a:p>
        </p:txBody>
      </p:sp>
    </p:spTree>
    <p:extLst>
      <p:ext uri="{BB962C8B-B14F-4D97-AF65-F5344CB8AC3E}">
        <p14:creationId xmlns:p14="http://schemas.microsoft.com/office/powerpoint/2010/main" val="40097685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r>
              <a:rPr lang="en-US" dirty="0"/>
              <a:t>:</a:t>
            </a:r>
          </a:p>
          <a:p>
            <a:pPr marL="171450" indent="-171450">
              <a:buFont typeface="Arial" panose="020B0604020202020204" pitchFamily="34" charset="0"/>
              <a:buChar char="•"/>
            </a:pPr>
            <a:r>
              <a:rPr lang="en-US" dirty="0"/>
              <a:t>New engineering treatment (PHB) meant a new traffic pattern. Florida DOT</a:t>
            </a:r>
            <a:r>
              <a:rPr lang="en-US" baseline="0" dirty="0"/>
              <a:t> education efforts focused on those living near to the affected streets.</a:t>
            </a:r>
          </a:p>
          <a:p>
            <a:pPr marL="171450" indent="-171450">
              <a:buFont typeface="Arial" panose="020B0604020202020204" pitchFamily="34" charset="0"/>
              <a:buChar char="•"/>
            </a:pPr>
            <a:r>
              <a:rPr lang="en-US" baseline="0" dirty="0"/>
              <a:t>Used billboards, bus benches, door hangers, etc. to maximize exposure. </a:t>
            </a:r>
          </a:p>
          <a:p>
            <a:pPr marL="171450" indent="-171450">
              <a:buFont typeface="Arial" panose="020B0604020202020204" pitchFamily="34" charset="0"/>
              <a:buChar char="•"/>
            </a:pPr>
            <a:r>
              <a:rPr lang="en-US" baseline="0" dirty="0"/>
              <a:t>In-person education allowed FDOT to receive feedback from community about the new PHB system.</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a:t>
            </a:r>
            <a:r>
              <a:rPr lang="en-US" i="0" dirty="0"/>
              <a:t>Federal Highway Administration. (2018). “Marketing Campaign and PHBs Improve Safety for Pedestrians in Tampa</a:t>
            </a:r>
            <a:r>
              <a:rPr lang="en-US" i="1" dirty="0"/>
              <a:t>.” </a:t>
            </a:r>
            <a:r>
              <a:rPr lang="en-US" i="0" dirty="0"/>
              <a:t>Available: https://safety.fhwa.dot.gov/ped_bike/step/docs/cs_tampa110518.pdf</a:t>
            </a:r>
            <a:endParaRPr lang="en-US" i="1"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23</a:t>
            </a:fld>
            <a:endParaRPr lang="en-US"/>
          </a:p>
        </p:txBody>
      </p:sp>
    </p:spTree>
    <p:extLst>
      <p:ext uri="{BB962C8B-B14F-4D97-AF65-F5344CB8AC3E}">
        <p14:creationId xmlns:p14="http://schemas.microsoft.com/office/powerpoint/2010/main" val="16363178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a:t>
            </a:r>
            <a:r>
              <a:rPr lang="en-US" sz="1200" b="0" i="0" kern="1200" dirty="0">
                <a:solidFill>
                  <a:schemeClr val="tx1"/>
                </a:solidFill>
                <a:effectLst/>
                <a:latin typeface="+mn-lt"/>
                <a:ea typeface="+mn-ea"/>
                <a:cs typeface="+mn-cs"/>
              </a:rPr>
              <a:t>Temporarily closing streets to automobiles and organizing public activities to encourage healthier transportation and living habits.</a:t>
            </a:r>
            <a:endParaRPr lang="en-US" b="0" dirty="0"/>
          </a:p>
          <a:p>
            <a:r>
              <a:rPr lang="en-US" b="1" dirty="0"/>
              <a:t>Notes</a:t>
            </a:r>
            <a:r>
              <a:rPr lang="en-US" dirty="0"/>
              <a:t>:</a:t>
            </a:r>
          </a:p>
          <a:p>
            <a:pPr marL="171450" indent="-171450">
              <a:buFont typeface="Arial" panose="020B0604020202020204" pitchFamily="34" charset="0"/>
              <a:buChar char="•"/>
            </a:pPr>
            <a:r>
              <a:rPr lang="en-US" dirty="0"/>
              <a:t>Open Streets</a:t>
            </a:r>
            <a:r>
              <a:rPr lang="en-US" baseline="0" dirty="0"/>
              <a:t> is a program that helps cities organize events where major streets are closed to traffic for a period of time, allowing for large pedestrian-centered community gatherings.</a:t>
            </a:r>
          </a:p>
          <a:p>
            <a:pPr marL="171450" indent="-171450">
              <a:buFont typeface="Arial" panose="020B0604020202020204" pitchFamily="34" charset="0"/>
              <a:buChar char="•"/>
            </a:pPr>
            <a:r>
              <a:rPr lang="en-US" baseline="0" dirty="0"/>
              <a:t>Open Streets projects encourage community interaction, as well as promoting active transportation and healthy lifestyles.</a:t>
            </a:r>
          </a:p>
          <a:p>
            <a:pPr marL="171450" indent="-171450">
              <a:buFont typeface="Arial" panose="020B0604020202020204" pitchFamily="34" charset="0"/>
              <a:buChar char="•"/>
            </a:pPr>
            <a:r>
              <a:rPr lang="en-US" baseline="0" dirty="0"/>
              <a:t>Community advocacy groups, local businesses, etc. can host stalls and events in conjunction, providing opportunities to expand the reach of educational initiatives (see prior slides).</a:t>
            </a:r>
          </a:p>
          <a:p>
            <a:pPr marL="171450" indent="-171450">
              <a:buFont typeface="Arial" panose="020B0604020202020204" pitchFamily="34" charset="0"/>
              <a:buChar char="•"/>
            </a:pPr>
            <a:r>
              <a:rPr lang="en-US" baseline="0" dirty="0"/>
              <a:t>Open Streets is a fun, and engaging way to show community members the benefits of increased pedestrian/bike access in ways that feel less structured.</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Image, pedbikeimages.org – Ryan Snyder (Los Angeles </a:t>
            </a:r>
            <a:r>
              <a:rPr lang="en-US" dirty="0" err="1"/>
              <a:t>CicLAvia</a:t>
            </a:r>
            <a:r>
              <a:rPr lang="en-US" dirty="0"/>
              <a:t>)</a:t>
            </a:r>
          </a:p>
          <a:p>
            <a:pPr marL="228600" indent="-228600">
              <a:buFont typeface="+mj-lt"/>
              <a:buAutoNum type="arabicPeriod"/>
            </a:pPr>
            <a:r>
              <a:rPr lang="en-US" dirty="0"/>
              <a:t>The Open Streets Project, openstreetsproject.com</a:t>
            </a:r>
          </a:p>
          <a:p>
            <a:pPr marL="228600" indent="-228600">
              <a:buFont typeface="+mj-lt"/>
              <a:buAutoNum type="arabicPeriod"/>
            </a:pPr>
            <a:r>
              <a:rPr lang="en-US" dirty="0"/>
              <a:t>America Walks. “Create</a:t>
            </a:r>
            <a:r>
              <a:rPr lang="en-US" baseline="0" dirty="0"/>
              <a:t> Open Streets.” Available https://americawalks.org/create-open-streets/ [Accessed May 2019]</a:t>
            </a:r>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24</a:t>
            </a:fld>
            <a:endParaRPr lang="en-US"/>
          </a:p>
        </p:txBody>
      </p:sp>
    </p:spTree>
    <p:extLst>
      <p:ext uri="{BB962C8B-B14F-4D97-AF65-F5344CB8AC3E}">
        <p14:creationId xmlns:p14="http://schemas.microsoft.com/office/powerpoint/2010/main" val="34875910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r>
              <a:rPr lang="en-US" dirty="0"/>
              <a:t>:</a:t>
            </a:r>
          </a:p>
          <a:p>
            <a:pPr marL="171450" indent="-171450">
              <a:buFont typeface="Arial" panose="020B0604020202020204" pitchFamily="34" charset="0"/>
              <a:buChar char="•"/>
            </a:pPr>
            <a:r>
              <a:rPr lang="en-US" dirty="0"/>
              <a:t>In Minneapolis, Open Streets MPLS has grown</a:t>
            </a:r>
            <a:r>
              <a:rPr lang="en-US" baseline="0" dirty="0"/>
              <a:t> to encompass several large community events centered around active transportation.</a:t>
            </a:r>
          </a:p>
          <a:p>
            <a:pPr marL="171450" indent="-171450">
              <a:buFont typeface="Arial" panose="020B0604020202020204" pitchFamily="34" charset="0"/>
              <a:buChar char="•"/>
            </a:pPr>
            <a:r>
              <a:rPr lang="en-US" baseline="0" dirty="0"/>
              <a:t>Events like Open Streets serve as an engaging way to promote active transportation and increase public support for pedestrian and bicycle infrastructure projects. </a:t>
            </a:r>
          </a:p>
          <a:p>
            <a:pPr marL="171450" indent="-171450">
              <a:buFont typeface="Arial" panose="020B0604020202020204" pitchFamily="34" charset="0"/>
              <a:buChar char="•"/>
            </a:pPr>
            <a:r>
              <a:rPr lang="en-US" baseline="0" dirty="0"/>
              <a:t>City and advocacy groups partner to promote the events.</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dirty="0"/>
              <a:t>Open Streets MPLS. https://www.openstreetsmpls.org/</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dirty="0"/>
              <a:t>Our Streets MPLS. https://www.ourstreetsmpls.org/</a:t>
            </a:r>
          </a:p>
        </p:txBody>
      </p:sp>
      <p:sp>
        <p:nvSpPr>
          <p:cNvPr id="4" name="Slide Number Placeholder 3"/>
          <p:cNvSpPr>
            <a:spLocks noGrp="1"/>
          </p:cNvSpPr>
          <p:nvPr>
            <p:ph type="sldNum" sz="quarter" idx="10"/>
          </p:nvPr>
        </p:nvSpPr>
        <p:spPr/>
        <p:txBody>
          <a:bodyPr/>
          <a:lstStyle/>
          <a:p>
            <a:fld id="{E5421500-ABA7-4F80-9F33-EE022DA3CCF5}" type="slidenum">
              <a:rPr lang="en-US" smtClean="0"/>
              <a:t>25</a:t>
            </a:fld>
            <a:endParaRPr lang="en-US"/>
          </a:p>
        </p:txBody>
      </p:sp>
    </p:spTree>
    <p:extLst>
      <p:ext uri="{BB962C8B-B14F-4D97-AF65-F5344CB8AC3E}">
        <p14:creationId xmlns:p14="http://schemas.microsoft.com/office/powerpoint/2010/main" val="1507093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Key Message</a:t>
            </a:r>
            <a:r>
              <a:rPr lang="en-US" b="0" dirty="0"/>
              <a:t>: </a:t>
            </a:r>
            <a:r>
              <a:rPr lang="en-US" dirty="0"/>
              <a:t>Build evaluation into the planning process</a:t>
            </a:r>
            <a:r>
              <a:rPr lang="en-US" baseline="0" dirty="0"/>
              <a:t> for any public engagement effort.</a:t>
            </a:r>
            <a:endParaRPr lang="en-US" b="0" dirty="0"/>
          </a:p>
          <a:p>
            <a:r>
              <a:rPr lang="en-US" b="1" dirty="0"/>
              <a:t>Notes</a:t>
            </a:r>
            <a:r>
              <a:rPr lang="en-US" dirty="0"/>
              <a:t>:</a:t>
            </a:r>
          </a:p>
          <a:p>
            <a:pPr marL="171450" lvl="1" indent="-171450" algn="l" defTabSz="914400" rtl="0" eaLnBrk="1" latinLnBrk="0" hangingPunct="1">
              <a:buFont typeface="Arial" panose="020B0604020202020204" pitchFamily="34" charset="0"/>
              <a:buChar char="•"/>
            </a:pPr>
            <a:r>
              <a:rPr lang="en-US" sz="1200" kern="1200" dirty="0">
                <a:solidFill>
                  <a:schemeClr val="tx1"/>
                </a:solidFill>
                <a:latin typeface="+mn-lt"/>
                <a:ea typeface="+mn-ea"/>
                <a:cs typeface="+mn-cs"/>
              </a:rPr>
              <a:t>Consider what data you will want to know at the end of the effort; build data collection into the effort (e.g., include a question about zip code on surveys to allow for spatial evaluation of response rates).</a:t>
            </a:r>
          </a:p>
          <a:p>
            <a:pPr marL="171450" indent="-171450">
              <a:buFont typeface="Arial" panose="020B0604020202020204" pitchFamily="34" charset="0"/>
              <a:buChar char="•"/>
            </a:pPr>
            <a:r>
              <a:rPr lang="en-US" dirty="0"/>
              <a:t>Effective evaluation includes collecting data in a systematic way to inform program success. </a:t>
            </a:r>
          </a:p>
          <a:p>
            <a:pPr marL="171450" indent="-171450">
              <a:buFont typeface="Arial" panose="020B0604020202020204" pitchFamily="34" charset="0"/>
              <a:buChar char="•"/>
            </a:pPr>
            <a:r>
              <a:rPr lang="en-US" dirty="0"/>
              <a:t>Data collected</a:t>
            </a:r>
            <a:r>
              <a:rPr lang="en-US" baseline="0" dirty="0"/>
              <a:t> should be both quantitative and qualitative.</a:t>
            </a:r>
          </a:p>
          <a:p>
            <a:pPr marL="628650" lvl="1" indent="-171450">
              <a:buFont typeface="Arial" panose="020B0604020202020204" pitchFamily="34" charset="0"/>
              <a:buChar char="•"/>
            </a:pPr>
            <a:r>
              <a:rPr lang="en-US" baseline="0" dirty="0"/>
              <a:t>Quantitative: number of people at public meetings, number of informational flyers distributed, etc. Helps understand scope of engagement efforts. Where possible, collect data on the geographic extent of engagement efforts. This can illustrate potential gaps in the reach of engagement efforts and identify under-represented groups to target in future efforts.</a:t>
            </a:r>
          </a:p>
          <a:p>
            <a:pPr marL="628650" lvl="1" indent="-171450">
              <a:buFont typeface="Arial" panose="020B0604020202020204" pitchFamily="34" charset="0"/>
              <a:buChar char="•"/>
            </a:pPr>
            <a:r>
              <a:rPr lang="en-US" baseline="0" dirty="0"/>
              <a:t>Qualitative: survey responses, stakeholder interviews, etc. can help understand the nature and range of public response to proposed initiatives. Suggestions and concerns from community members can be incorporated into future projects and engagement efforts.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J. Aaron </a:t>
            </a:r>
            <a:r>
              <a:rPr lang="en-US" dirty="0" err="1"/>
              <a:t>Hipp</a:t>
            </a:r>
            <a:r>
              <a:rPr lang="en-US" dirty="0"/>
              <a:t>, PhD &amp; Amy </a:t>
            </a:r>
            <a:r>
              <a:rPr lang="en-US" dirty="0" err="1"/>
              <a:t>Eyler</a:t>
            </a:r>
            <a:r>
              <a:rPr lang="en-US" dirty="0"/>
              <a:t>, PhD, CHES (for Active Living Research Program). (September 2014). </a:t>
            </a:r>
            <a:r>
              <a:rPr lang="en-US" i="1" dirty="0"/>
              <a:t>Open Streets Initiatives: Measuring Success. </a:t>
            </a:r>
            <a:r>
              <a:rPr lang="en-US" dirty="0"/>
              <a:t>Available: https://activelivingresearch.org/sites/activelivingresearch.org/files/OpenStreetsMeasuringSuccess_Sept2014.pdf </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26</a:t>
            </a:fld>
            <a:endParaRPr lang="en-US"/>
          </a:p>
        </p:txBody>
      </p:sp>
    </p:spTree>
    <p:extLst>
      <p:ext uri="{BB962C8B-B14F-4D97-AF65-F5344CB8AC3E}">
        <p14:creationId xmlns:p14="http://schemas.microsoft.com/office/powerpoint/2010/main" val="11561122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27</a:t>
            </a:fld>
            <a:endParaRPr lang="en-US"/>
          </a:p>
        </p:txBody>
      </p:sp>
    </p:spTree>
    <p:extLst>
      <p:ext uri="{BB962C8B-B14F-4D97-AF65-F5344CB8AC3E}">
        <p14:creationId xmlns:p14="http://schemas.microsoft.com/office/powerpoint/2010/main" val="1350051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4</a:t>
            </a:fld>
            <a:endParaRPr lang="en-US"/>
          </a:p>
        </p:txBody>
      </p:sp>
    </p:spTree>
    <p:extLst>
      <p:ext uri="{BB962C8B-B14F-4D97-AF65-F5344CB8AC3E}">
        <p14:creationId xmlns:p14="http://schemas.microsoft.com/office/powerpoint/2010/main" val="1109867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Public engagement can be a balancing act. You must consider the type of feedback you can expect given the kinds of questions you are asking. Often, the most important thing you can do is listen.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graphic from the </a:t>
            </a:r>
            <a:r>
              <a:rPr lang="en-US" sz="1200" dirty="0">
                <a:cs typeface="Calibri"/>
              </a:rPr>
              <a:t>UNC Highway Safety Research Center, Road Safety Academy, </a:t>
            </a:r>
            <a:r>
              <a:rPr lang="en-US" dirty="0"/>
              <a:t>http://www.rsa.unc.edu/</a:t>
            </a:r>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a:ea typeface="+mn-ea"/>
                <a:cs typeface="+mn-cs"/>
              </a:rPr>
              <a:t>NCHRP 17-40, June 2010</a:t>
            </a: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11276D8-F4B7-440A-8AD3-54D93C658D1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67617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Certain groups may be overrepresented or underrepresented depending on the time, location, duration, and format of your engagement strategies.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graphic from the </a:t>
            </a:r>
            <a:r>
              <a:rPr lang="en-US" sz="1200" dirty="0">
                <a:cs typeface="Calibri"/>
              </a:rPr>
              <a:t>UNC Highway Safety Research Center, Road Safety Academy, </a:t>
            </a:r>
            <a:r>
              <a:rPr lang="en-US" dirty="0"/>
              <a:t>http://www.rsa.unc.edu/</a:t>
            </a:r>
          </a:p>
        </p:txBody>
      </p:sp>
      <p:sp>
        <p:nvSpPr>
          <p:cNvPr id="4" name="Slide Number Placeholder 3"/>
          <p:cNvSpPr>
            <a:spLocks noGrp="1"/>
          </p:cNvSpPr>
          <p:nvPr>
            <p:ph type="sldNum" sz="quarter" idx="5"/>
          </p:nvPr>
        </p:nvSpPr>
        <p:spPr/>
        <p:txBody>
          <a:bodyPr/>
          <a:lstStyle/>
          <a:p>
            <a:fld id="{E5421500-ABA7-4F80-9F33-EE022DA3CCF5}" type="slidenum">
              <a:rPr lang="en-US" smtClean="0"/>
              <a:t>6</a:t>
            </a:fld>
            <a:endParaRPr lang="en-US"/>
          </a:p>
        </p:txBody>
      </p:sp>
    </p:spTree>
    <p:extLst>
      <p:ext uri="{BB962C8B-B14F-4D97-AF65-F5344CB8AC3E}">
        <p14:creationId xmlns:p14="http://schemas.microsoft.com/office/powerpoint/2010/main" val="2244536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NACTO. 2018. </a:t>
            </a:r>
            <a:r>
              <a:rPr lang="en-US" i="1" dirty="0"/>
              <a:t>Public Engagement that Counts</a:t>
            </a:r>
            <a:r>
              <a:rPr lang="en-US" dirty="0"/>
              <a:t> [Webinar, February</a:t>
            </a:r>
            <a:r>
              <a:rPr lang="en-US" baseline="0" dirty="0"/>
              <a:t> 2018]. Available: h</a:t>
            </a:r>
            <a:r>
              <a:rPr lang="en-US" sz="1200" dirty="0">
                <a:solidFill>
                  <a:schemeClr val="bg1"/>
                </a:solidFill>
                <a:latin typeface="Century Gothic" panose="020B0502020202020204" pitchFamily="34" charset="0"/>
              </a:rPr>
              <a:t>ttps://nacto.org/wp-content/uploads/2018/01/Street-Ambassadors-NACTO-Presentation.pdf [Accessed May 2019]</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7</a:t>
            </a:fld>
            <a:endParaRPr lang="en-US"/>
          </a:p>
        </p:txBody>
      </p:sp>
    </p:spTree>
    <p:extLst>
      <p:ext uri="{BB962C8B-B14F-4D97-AF65-F5344CB8AC3E}">
        <p14:creationId xmlns:p14="http://schemas.microsoft.com/office/powerpoint/2010/main" val="12421929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These images represent the traditional approach to public engagement. Residents are asked to attend a meeting and provide their feedback on sticky notes, flip charts, and maps. Think about who can attend these meetings and the type of feedback they are able to give.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screenshot of search results on pedbikeimage.org. </a:t>
            </a:r>
          </a:p>
        </p:txBody>
      </p:sp>
      <p:sp>
        <p:nvSpPr>
          <p:cNvPr id="4" name="Slide Number Placeholder 3"/>
          <p:cNvSpPr>
            <a:spLocks noGrp="1"/>
          </p:cNvSpPr>
          <p:nvPr>
            <p:ph type="sldNum" sz="quarter" idx="5"/>
          </p:nvPr>
        </p:nvSpPr>
        <p:spPr/>
        <p:txBody>
          <a:bodyPr/>
          <a:lstStyle/>
          <a:p>
            <a:fld id="{E5421500-ABA7-4F80-9F33-EE022DA3CCF5}" type="slidenum">
              <a:rPr lang="en-US" smtClean="0"/>
              <a:t>8</a:t>
            </a:fld>
            <a:endParaRPr lang="en-US"/>
          </a:p>
        </p:txBody>
      </p:sp>
    </p:spTree>
    <p:extLst>
      <p:ext uri="{BB962C8B-B14F-4D97-AF65-F5344CB8AC3E}">
        <p14:creationId xmlns:p14="http://schemas.microsoft.com/office/powerpoint/2010/main" val="30014406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NACTO. 2018. </a:t>
            </a:r>
            <a:r>
              <a:rPr lang="en-US" i="1" dirty="0"/>
              <a:t>Public Engagement that Counts</a:t>
            </a:r>
            <a:r>
              <a:rPr lang="en-US" dirty="0"/>
              <a:t> [Webinar, February</a:t>
            </a:r>
            <a:r>
              <a:rPr lang="en-US" baseline="0" dirty="0"/>
              <a:t> 2018]. Available: h</a:t>
            </a:r>
            <a:r>
              <a:rPr lang="en-US" sz="1200" dirty="0">
                <a:solidFill>
                  <a:schemeClr val="bg1"/>
                </a:solidFill>
                <a:latin typeface="Century Gothic" panose="020B0502020202020204" pitchFamily="34" charset="0"/>
              </a:rPr>
              <a:t>ttps://nacto.org/wp-content/uploads/2018/01/Street-Ambassadors-NACTO-Presentation.pdf [Accessed May 2019]</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9</a:t>
            </a:fld>
            <a:endParaRPr lang="en-US"/>
          </a:p>
        </p:txBody>
      </p:sp>
    </p:spTree>
    <p:extLst>
      <p:ext uri="{BB962C8B-B14F-4D97-AF65-F5344CB8AC3E}">
        <p14:creationId xmlns:p14="http://schemas.microsoft.com/office/powerpoint/2010/main" val="3077364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a:t>
            </a:r>
            <a:r>
              <a:rPr lang="en-US" dirty="0"/>
              <a:t>Stakeholders include people who have a stake or an interest in a certain policy, program, or project and may be affected by its implementation.</a:t>
            </a:r>
            <a:endParaRPr lang="en-US" b="0" dirty="0"/>
          </a:p>
          <a:p>
            <a:r>
              <a:rPr lang="en-US" b="1" dirty="0"/>
              <a:t>Notes</a:t>
            </a:r>
            <a:r>
              <a:rPr lang="en-US" dirty="0"/>
              <a:t>:</a:t>
            </a:r>
            <a:endParaRPr lang="en-US" b="1" dirty="0"/>
          </a:p>
          <a:p>
            <a:pPr marL="171450" indent="-171450">
              <a:buFont typeface="Arial" panose="020B0604020202020204" pitchFamily="34" charset="0"/>
              <a:buChar char="•"/>
            </a:pPr>
            <a:r>
              <a:rPr lang="en-US" b="0" dirty="0"/>
              <a:t>Individual residents: Requests from individual residents are an important way for agencies to learn about problems at specific locations. Typically, residents will contact agencies with a request for a particular treatment such as a marked crosswalk or bike lane. While residents may or may not have asked for the correct solution, they are likely to have identified a problem. Sometimes, the problem residents perceive is different than an analysis of data reveals. Although resident requests and complaints should be considered as an important data source, agencies should not make improvements solely based on resident input. </a:t>
            </a:r>
          </a:p>
          <a:p>
            <a:pPr marL="171450" indent="-171450">
              <a:buFont typeface="Arial" panose="020B0604020202020204" pitchFamily="34" charset="0"/>
              <a:buChar char="•"/>
            </a:pPr>
            <a:r>
              <a:rPr lang="en-US" b="0" dirty="0"/>
              <a:t>Community groups: This can refer to broad coalitions or interest groups, including faith-based organizations, service groups, and neighborhood associations.</a:t>
            </a:r>
          </a:p>
          <a:p>
            <a:pPr marL="171450" indent="-171450">
              <a:buFont typeface="Arial" panose="020B0604020202020204" pitchFamily="34" charset="0"/>
              <a:buChar char="•"/>
            </a:pPr>
            <a:r>
              <a:rPr lang="en-US" b="0" dirty="0"/>
              <a:t>Advocacy and non-profit groups: May represent a spectrum of interests like promoting walking or advocating for the rights of people with varying disabilities, to protecting the environment, or encouraging bicycle facility development.</a:t>
            </a:r>
          </a:p>
          <a:p>
            <a:pPr marL="171450" indent="-171450">
              <a:buFont typeface="Arial" panose="020B0604020202020204" pitchFamily="34" charset="0"/>
              <a:buChar char="•"/>
            </a:pPr>
            <a:r>
              <a:rPr lang="en-US" b="0" dirty="0"/>
              <a:t>Advisory boards: See next slide.</a:t>
            </a:r>
          </a:p>
          <a:p>
            <a:pPr marL="171450" indent="-171450">
              <a:buFont typeface="Arial" panose="020B0604020202020204" pitchFamily="34" charset="0"/>
              <a:buChar char="•"/>
            </a:pPr>
            <a:r>
              <a:rPr lang="en-US" b="0" dirty="0"/>
              <a:t>Public employees, officials, and agencies: Public agencies are important stakeholders to the extent that the policies, projects, and programs developed in the plan affect their areas of responsibility. For example, transit agencies should be interested in pedestrian and bicycle facilities and safety near and at transit stops.</a:t>
            </a:r>
          </a:p>
          <a:p>
            <a:pPr marL="171450" indent="-171450">
              <a:buFont typeface="Arial" panose="020B0604020202020204" pitchFamily="34" charset="0"/>
              <a:buChar char="•"/>
            </a:pPr>
            <a:r>
              <a:rPr lang="en-US" b="0" dirty="0"/>
              <a:t>The private sector: Includes individual business owners as well as property owners and developers. Members of the private sector have an interest in the built environment from several perspectives: as members of the community, from an investment standpoint, and as users of the environment (e.g., employees or customers).  </a:t>
            </a:r>
          </a:p>
          <a:p>
            <a:pPr marL="171450" indent="-171450">
              <a:buFont typeface="Arial" panose="020B0604020202020204" pitchFamily="34" charset="0"/>
              <a:buChar char="•"/>
            </a:pPr>
            <a:r>
              <a:rPr lang="en-US" b="0" dirty="0"/>
              <a:t>The media: Including the media as a stakeholder group can make them part of the solution and avoid potential negative or ill-informed coverage. </a:t>
            </a:r>
            <a:endParaRPr lang="en-US" dirty="0"/>
          </a:p>
          <a:p>
            <a:r>
              <a:rPr lang="en-US" b="1" dirty="0"/>
              <a:t>Source:</a:t>
            </a:r>
            <a:r>
              <a:rPr lang="en-US" dirty="0"/>
              <a:t> FHWA. (2017). How to Develop a Pedestrian and Bicycle Safety Action Plan. Available: https://safety.fhwa.dot.gov/ped_bike/ped_focus/docs/fhwasa17050.pdf</a:t>
            </a:r>
          </a:p>
        </p:txBody>
      </p:sp>
      <p:sp>
        <p:nvSpPr>
          <p:cNvPr id="4" name="Slide Number Placeholder 3"/>
          <p:cNvSpPr>
            <a:spLocks noGrp="1"/>
          </p:cNvSpPr>
          <p:nvPr>
            <p:ph type="sldNum" sz="quarter" idx="5"/>
          </p:nvPr>
        </p:nvSpPr>
        <p:spPr/>
        <p:txBody>
          <a:bodyPr/>
          <a:lstStyle/>
          <a:p>
            <a:fld id="{E5421500-ABA7-4F80-9F33-EE022DA3CCF5}" type="slidenum">
              <a:rPr lang="en-US" smtClean="0"/>
              <a:t>10</a:t>
            </a:fld>
            <a:endParaRPr lang="en-US"/>
          </a:p>
        </p:txBody>
      </p:sp>
    </p:spTree>
    <p:extLst>
      <p:ext uri="{BB962C8B-B14F-4D97-AF65-F5344CB8AC3E}">
        <p14:creationId xmlns:p14="http://schemas.microsoft.com/office/powerpoint/2010/main" val="1320632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3438" y="1428751"/>
            <a:ext cx="7543800" cy="1945481"/>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483438" y="3429000"/>
            <a:ext cx="6461760" cy="8001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A977B6-207F-4547-BCF7-5FD09D754C7F}" type="datetime1">
              <a:rPr lang="en-US" smtClean="0"/>
              <a:t>10/2/2019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0142B22-0C81-D541-BD0E-C81A6B3E065D}" type="datetime1">
              <a:rPr lang="en-US" smtClean="0"/>
              <a:t>10/2/2019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1752600" cy="4388644"/>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507628-551D-2844-B487-0C0568628B83}" type="datetime1">
              <a:rPr lang="en-US" smtClean="0"/>
              <a:t>10/2/2019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B5168F9-CCC8-A248-8ED3-86DCD6DC7E06}" type="datetime1">
              <a:rPr lang="en-US" smtClean="0"/>
              <a:t>10/2/2019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114800"/>
            <a:ext cx="7659687" cy="8763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4" y="2889647"/>
            <a:ext cx="6135687" cy="122515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0DB5B-F5FE-4F4E-8D0F-FDEA6FB833B2}" type="datetime1">
              <a:rPr lang="en-US" smtClean="0"/>
              <a:t>10/2/2019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59508" y="1152144"/>
            <a:ext cx="3657600" cy="34427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321908" y="1152144"/>
            <a:ext cx="3657600" cy="34427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469D289-36CF-1E4B-88EA-D5DD5F8D19EE}" type="datetime1">
              <a:rPr lang="en-US" smtClean="0"/>
              <a:t>10/2/2019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59508" y="1151335"/>
            <a:ext cx="3657600" cy="47982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359508" y="1631156"/>
            <a:ext cx="3657600"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321908" y="1151335"/>
            <a:ext cx="3657600" cy="47982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321908" y="1631156"/>
            <a:ext cx="3657600"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CC9A246-4443-B041-9EDB-4290C72D6CF3}" type="datetime1">
              <a:rPr lang="en-US" smtClean="0"/>
              <a:t>10/2/2019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B218FFF-2319-F047-B022-DEE85B594F7B}" type="datetime1">
              <a:rPr lang="en-US" smtClean="0"/>
              <a:t>10/2/2019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BCF22C-9B52-6448-B108-0FBB80CA351B}" type="datetime1">
              <a:rPr lang="en-US" smtClean="0"/>
              <a:t>10/2/2019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4121658"/>
            <a:ext cx="7772400" cy="44577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800" y="4572000"/>
            <a:ext cx="7772401" cy="4572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D557DDC-20AD-C146-AE7D-B4A85B269354}" type="datetime1">
              <a:rPr lang="en-US" smtClean="0"/>
              <a:t>10/2/2019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8A7B10-5B59-5847-A2D4-DA6B67CC2B64}" type="slidenum">
              <a:rPr lang="en-US" smtClean="0"/>
              <a:t>‹#›</a:t>
            </a:fld>
            <a:endParaRPr lang="en-US"/>
          </a:p>
        </p:txBody>
      </p:sp>
      <p:sp>
        <p:nvSpPr>
          <p:cNvPr id="9" name="Content Placeholder 8"/>
          <p:cNvSpPr>
            <a:spLocks noGrp="1"/>
          </p:cNvSpPr>
          <p:nvPr>
            <p:ph sz="quarter" idx="13"/>
          </p:nvPr>
        </p:nvSpPr>
        <p:spPr>
          <a:xfrm>
            <a:off x="304800" y="285750"/>
            <a:ext cx="7772400" cy="370713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4121458"/>
            <a:ext cx="7772400" cy="445970"/>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301752" y="4572000"/>
            <a:ext cx="7772400" cy="45948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p>
            <a:fld id="{D2B4D7A7-FA7A-B247-A857-5958AD041A40}" type="datetime1">
              <a:rPr lang="en-US" smtClean="0"/>
              <a:t>10/2/2019</a:t>
            </a:fld>
            <a:endParaRPr lang="en-US"/>
          </a:p>
        </p:txBody>
      </p:sp>
      <p:sp>
        <p:nvSpPr>
          <p:cNvPr id="9" name="Slide Number Placeholder 8"/>
          <p:cNvSpPr>
            <a:spLocks noGrp="1"/>
          </p:cNvSpPr>
          <p:nvPr>
            <p:ph type="sldNum" sz="quarter" idx="11"/>
          </p:nvPr>
        </p:nvSpPr>
        <p:spPr/>
        <p:txBody>
          <a:bodyPr/>
          <a:lstStyle/>
          <a:p>
            <a:fld id="{588A7B10-5B59-5847-A2D4-DA6B67CC2B64}"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9508" y="205979"/>
            <a:ext cx="7620000" cy="85725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359508" y="1200150"/>
            <a:ext cx="7620000" cy="360045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8360508" y="0"/>
            <a:ext cx="783492" cy="3754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360508" y="3754050"/>
            <a:ext cx="783492" cy="514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434096" y="3875970"/>
            <a:ext cx="626794" cy="29718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0A655B2-E5A1-4448-BEF0-D9D6743CAC4E}" type="slidenum">
              <a:rPr lang="en-US" smtClean="0"/>
              <a:t>‹#›</a:t>
            </a:fld>
            <a:endParaRPr lang="en-US" dirty="0"/>
          </a:p>
        </p:txBody>
      </p:sp>
      <p:sp>
        <p:nvSpPr>
          <p:cNvPr id="5" name="Footer Placeholder 4"/>
          <p:cNvSpPr>
            <a:spLocks noGrp="1"/>
          </p:cNvSpPr>
          <p:nvPr>
            <p:ph type="ftr" sz="quarter" idx="3"/>
          </p:nvPr>
        </p:nvSpPr>
        <p:spPr>
          <a:xfrm rot="16200000">
            <a:off x="7845988" y="2507502"/>
            <a:ext cx="1799825" cy="511843"/>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917988" y="777971"/>
            <a:ext cx="1655826" cy="511842"/>
          </a:xfrm>
          <a:prstGeom prst="rect">
            <a:avLst/>
          </a:prstGeom>
        </p:spPr>
        <p:txBody>
          <a:bodyPr vert="horz" lIns="91440" tIns="45720" rIns="91440" bIns="45720" rtlCol="0" anchor="ctr"/>
          <a:lstStyle>
            <a:lvl1pPr algn="l">
              <a:defRPr sz="1200">
                <a:solidFill>
                  <a:schemeClr val="bg2"/>
                </a:solidFill>
              </a:defRPr>
            </a:lvl1pPr>
          </a:lstStyle>
          <a:p>
            <a:fld id="{D2F46E13-67C5-254B-8ADE-42A83CA279DA}" type="datetime1">
              <a:rPr lang="en-US" smtClean="0"/>
              <a:t>10/2/2019</a:t>
            </a:fld>
            <a:endParaRPr lang="en-US" dirty="0"/>
          </a:p>
        </p:txBody>
      </p:sp>
      <p:pic>
        <p:nvPicPr>
          <p:cNvPr id="9" name="Picture 8" descr="FHWA_vertical_2013.eps"/>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388420" y="4366442"/>
            <a:ext cx="685800" cy="689378"/>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rgbClr val="005799"/>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2EEEE-C004-4313-8529-CED7BA3EAA51}"/>
              </a:ext>
            </a:extLst>
          </p:cNvPr>
          <p:cNvSpPr>
            <a:spLocks noGrp="1"/>
          </p:cNvSpPr>
          <p:nvPr>
            <p:ph type="ctrTitle"/>
          </p:nvPr>
        </p:nvSpPr>
        <p:spPr>
          <a:xfrm>
            <a:off x="492423" y="1483519"/>
            <a:ext cx="7543800" cy="1945481"/>
          </a:xfrm>
        </p:spPr>
        <p:txBody>
          <a:bodyPr/>
          <a:lstStyle/>
          <a:p>
            <a:r>
              <a:rPr lang="en-US" dirty="0"/>
              <a:t>Inclusive Public Engagement</a:t>
            </a:r>
          </a:p>
        </p:txBody>
      </p:sp>
      <p:sp>
        <p:nvSpPr>
          <p:cNvPr id="3" name="Subtitle 2">
            <a:extLst>
              <a:ext uri="{FF2B5EF4-FFF2-40B4-BE49-F238E27FC236}">
                <a16:creationId xmlns:a16="http://schemas.microsoft.com/office/drawing/2014/main" id="{BC93B03A-2D2A-4010-A699-F53A95B26A54}"/>
              </a:ext>
            </a:extLst>
          </p:cNvPr>
          <p:cNvSpPr>
            <a:spLocks noGrp="1"/>
          </p:cNvSpPr>
          <p:nvPr>
            <p:ph type="subTitle" idx="1"/>
          </p:nvPr>
        </p:nvSpPr>
        <p:spPr/>
        <p:txBody>
          <a:bodyPr/>
          <a:lstStyle/>
          <a:p>
            <a:r>
              <a:rPr lang="en-US" dirty="0">
                <a:solidFill>
                  <a:schemeClr val="tx1"/>
                </a:solidFill>
              </a:rPr>
              <a:t>Instructor course information</a:t>
            </a:r>
          </a:p>
        </p:txBody>
      </p:sp>
      <p:sp>
        <p:nvSpPr>
          <p:cNvPr id="4" name="Slide Number Placeholder 3">
            <a:extLst>
              <a:ext uri="{FF2B5EF4-FFF2-40B4-BE49-F238E27FC236}">
                <a16:creationId xmlns:a16="http://schemas.microsoft.com/office/drawing/2014/main" id="{C7F70AF3-8692-4797-A5CA-5D9F759D0A38}"/>
              </a:ext>
            </a:extLst>
          </p:cNvPr>
          <p:cNvSpPr>
            <a:spLocks noGrp="1"/>
          </p:cNvSpPr>
          <p:nvPr>
            <p:ph type="sldNum" sz="quarter" idx="12"/>
          </p:nvPr>
        </p:nvSpPr>
        <p:spPr/>
        <p:txBody>
          <a:bodyPr/>
          <a:lstStyle/>
          <a:p>
            <a:fld id="{588A7B10-5B59-5847-A2D4-DA6B67CC2B64}" type="slidenum">
              <a:rPr lang="en-US" smtClean="0"/>
              <a:t>1</a:t>
            </a:fld>
            <a:endParaRPr lang="en-US" dirty="0"/>
          </a:p>
        </p:txBody>
      </p:sp>
    </p:spTree>
    <p:extLst>
      <p:ext uri="{BB962C8B-B14F-4D97-AF65-F5344CB8AC3E}">
        <p14:creationId xmlns:p14="http://schemas.microsoft.com/office/powerpoint/2010/main" val="2754760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4A0C2-BF4D-42AB-BD0D-DED27CDB5C98}"/>
              </a:ext>
            </a:extLst>
          </p:cNvPr>
          <p:cNvSpPr>
            <a:spLocks noGrp="1"/>
          </p:cNvSpPr>
          <p:nvPr>
            <p:ph type="title"/>
          </p:nvPr>
        </p:nvSpPr>
        <p:spPr/>
        <p:txBody>
          <a:bodyPr/>
          <a:lstStyle/>
          <a:p>
            <a:r>
              <a:rPr lang="en-US" dirty="0"/>
              <a:t>Stakeholders</a:t>
            </a:r>
          </a:p>
        </p:txBody>
      </p:sp>
      <p:sp>
        <p:nvSpPr>
          <p:cNvPr id="3" name="Content Placeholder 2">
            <a:extLst>
              <a:ext uri="{FF2B5EF4-FFF2-40B4-BE49-F238E27FC236}">
                <a16:creationId xmlns:a16="http://schemas.microsoft.com/office/drawing/2014/main" id="{EC4342BD-6463-476B-ACFA-AC906B348ABC}"/>
              </a:ext>
            </a:extLst>
          </p:cNvPr>
          <p:cNvSpPr>
            <a:spLocks noGrp="1"/>
          </p:cNvSpPr>
          <p:nvPr>
            <p:ph idx="1"/>
          </p:nvPr>
        </p:nvSpPr>
        <p:spPr/>
        <p:txBody>
          <a:bodyPr/>
          <a:lstStyle/>
          <a:p>
            <a:r>
              <a:rPr lang="en-US" dirty="0"/>
              <a:t>Individual residents</a:t>
            </a:r>
          </a:p>
          <a:p>
            <a:r>
              <a:rPr lang="en-US" dirty="0"/>
              <a:t>Community groups</a:t>
            </a:r>
          </a:p>
          <a:p>
            <a:r>
              <a:rPr lang="en-US" dirty="0"/>
              <a:t>Advocacy and non-profit groups</a:t>
            </a:r>
          </a:p>
          <a:p>
            <a:r>
              <a:rPr lang="en-US" dirty="0"/>
              <a:t>Advisory boards</a:t>
            </a:r>
          </a:p>
          <a:p>
            <a:r>
              <a:rPr lang="en-US" dirty="0"/>
              <a:t>Public employees, officials, and agencies</a:t>
            </a:r>
          </a:p>
          <a:p>
            <a:r>
              <a:rPr lang="en-US" dirty="0"/>
              <a:t>The private sector </a:t>
            </a:r>
          </a:p>
          <a:p>
            <a:r>
              <a:rPr lang="en-US" dirty="0"/>
              <a:t>The media</a:t>
            </a:r>
          </a:p>
        </p:txBody>
      </p:sp>
      <p:sp>
        <p:nvSpPr>
          <p:cNvPr id="4" name="Slide Number Placeholder 3">
            <a:extLst>
              <a:ext uri="{FF2B5EF4-FFF2-40B4-BE49-F238E27FC236}">
                <a16:creationId xmlns:a16="http://schemas.microsoft.com/office/drawing/2014/main" id="{6EA31F31-C548-49FF-9262-DC9609201CBF}"/>
              </a:ext>
            </a:extLst>
          </p:cNvPr>
          <p:cNvSpPr>
            <a:spLocks noGrp="1"/>
          </p:cNvSpPr>
          <p:nvPr>
            <p:ph type="sldNum" sz="quarter" idx="12"/>
          </p:nvPr>
        </p:nvSpPr>
        <p:spPr/>
        <p:txBody>
          <a:bodyPr/>
          <a:lstStyle/>
          <a:p>
            <a:fld id="{588A7B10-5B59-5847-A2D4-DA6B67CC2B64}" type="slidenum">
              <a:rPr lang="en-US" smtClean="0"/>
              <a:t>10</a:t>
            </a:fld>
            <a:endParaRPr lang="en-US"/>
          </a:p>
        </p:txBody>
      </p:sp>
    </p:spTree>
    <p:extLst>
      <p:ext uri="{BB962C8B-B14F-4D97-AF65-F5344CB8AC3E}">
        <p14:creationId xmlns:p14="http://schemas.microsoft.com/office/powerpoint/2010/main" val="39397844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09896-312B-4B07-ABFE-B42ECE38392F}"/>
              </a:ext>
            </a:extLst>
          </p:cNvPr>
          <p:cNvSpPr>
            <a:spLocks noGrp="1"/>
          </p:cNvSpPr>
          <p:nvPr>
            <p:ph type="title"/>
          </p:nvPr>
        </p:nvSpPr>
        <p:spPr/>
        <p:txBody>
          <a:bodyPr/>
          <a:lstStyle/>
          <a:p>
            <a:r>
              <a:rPr lang="en-US" sz="3600" dirty="0"/>
              <a:t>Pedestrian and Bicycle Advisory Boards</a:t>
            </a:r>
          </a:p>
        </p:txBody>
      </p:sp>
      <p:sp>
        <p:nvSpPr>
          <p:cNvPr id="3" name="Content Placeholder 2">
            <a:extLst>
              <a:ext uri="{FF2B5EF4-FFF2-40B4-BE49-F238E27FC236}">
                <a16:creationId xmlns:a16="http://schemas.microsoft.com/office/drawing/2014/main" id="{B3D55530-BC42-4784-B914-6B40B84D2F04}"/>
              </a:ext>
            </a:extLst>
          </p:cNvPr>
          <p:cNvSpPr>
            <a:spLocks noGrp="1"/>
          </p:cNvSpPr>
          <p:nvPr>
            <p:ph idx="1"/>
          </p:nvPr>
        </p:nvSpPr>
        <p:spPr>
          <a:xfrm>
            <a:off x="359508" y="1200150"/>
            <a:ext cx="7620000" cy="3600450"/>
          </a:xfrm>
        </p:spPr>
        <p:txBody>
          <a:bodyPr/>
          <a:lstStyle/>
          <a:p>
            <a:r>
              <a:rPr lang="en-US" dirty="0"/>
              <a:t>Purpose is to help institutionalize walking and biking</a:t>
            </a:r>
          </a:p>
          <a:p>
            <a:r>
              <a:rPr lang="en-US" dirty="0"/>
              <a:t>Opportunity for reciprocal feedback and education between residents, elected officials, and staff.</a:t>
            </a:r>
          </a:p>
          <a:p>
            <a:r>
              <a:rPr lang="en-US" dirty="0"/>
              <a:t>Created through official action (e.g., resolution) with a clear purpose and defined responsibilities</a:t>
            </a:r>
          </a:p>
          <a:p>
            <a:r>
              <a:rPr lang="en-US" dirty="0"/>
              <a:t>Membership representative of the greater community</a:t>
            </a:r>
          </a:p>
          <a:p>
            <a:r>
              <a:rPr lang="en-US" dirty="0"/>
              <a:t>Annual training and agenda-setting</a:t>
            </a:r>
          </a:p>
        </p:txBody>
      </p:sp>
      <p:sp>
        <p:nvSpPr>
          <p:cNvPr id="4" name="Slide Number Placeholder 3">
            <a:extLst>
              <a:ext uri="{FF2B5EF4-FFF2-40B4-BE49-F238E27FC236}">
                <a16:creationId xmlns:a16="http://schemas.microsoft.com/office/drawing/2014/main" id="{29E2015D-E96A-40B7-AF08-0CB16A5BB049}"/>
              </a:ext>
            </a:extLst>
          </p:cNvPr>
          <p:cNvSpPr>
            <a:spLocks noGrp="1"/>
          </p:cNvSpPr>
          <p:nvPr>
            <p:ph type="sldNum" sz="quarter" idx="12"/>
          </p:nvPr>
        </p:nvSpPr>
        <p:spPr/>
        <p:txBody>
          <a:bodyPr/>
          <a:lstStyle/>
          <a:p>
            <a:fld id="{588A7B10-5B59-5847-A2D4-DA6B67CC2B64}" type="slidenum">
              <a:rPr lang="en-US" smtClean="0"/>
              <a:t>11</a:t>
            </a:fld>
            <a:endParaRPr lang="en-US" dirty="0"/>
          </a:p>
        </p:txBody>
      </p:sp>
    </p:spTree>
    <p:extLst>
      <p:ext uri="{BB962C8B-B14F-4D97-AF65-F5344CB8AC3E}">
        <p14:creationId xmlns:p14="http://schemas.microsoft.com/office/powerpoint/2010/main" val="29054120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6FC7E-8628-4FD0-9891-C716DBAC1B1E}"/>
              </a:ext>
            </a:extLst>
          </p:cNvPr>
          <p:cNvSpPr>
            <a:spLocks noGrp="1"/>
          </p:cNvSpPr>
          <p:nvPr>
            <p:ph type="title"/>
          </p:nvPr>
        </p:nvSpPr>
        <p:spPr/>
        <p:txBody>
          <a:bodyPr/>
          <a:lstStyle/>
          <a:p>
            <a:r>
              <a:rPr lang="en-US" sz="4000" dirty="0"/>
              <a:t>What is your engagement goal?</a:t>
            </a:r>
          </a:p>
        </p:txBody>
      </p:sp>
      <p:sp>
        <p:nvSpPr>
          <p:cNvPr id="4" name="Slide Number Placeholder 3">
            <a:extLst>
              <a:ext uri="{FF2B5EF4-FFF2-40B4-BE49-F238E27FC236}">
                <a16:creationId xmlns:a16="http://schemas.microsoft.com/office/drawing/2014/main" id="{EF7C0FF2-13AD-4158-959A-3D52DEE831AF}"/>
              </a:ext>
            </a:extLst>
          </p:cNvPr>
          <p:cNvSpPr>
            <a:spLocks noGrp="1"/>
          </p:cNvSpPr>
          <p:nvPr>
            <p:ph type="sldNum" sz="quarter" idx="12"/>
          </p:nvPr>
        </p:nvSpPr>
        <p:spPr/>
        <p:txBody>
          <a:bodyPr/>
          <a:lstStyle/>
          <a:p>
            <a:fld id="{588A7B10-5B59-5847-A2D4-DA6B67CC2B64}" type="slidenum">
              <a:rPr lang="en-US" smtClean="0"/>
              <a:t>12</a:t>
            </a:fld>
            <a:endParaRPr lang="en-US"/>
          </a:p>
        </p:txBody>
      </p:sp>
      <p:pic>
        <p:nvPicPr>
          <p:cNvPr id="5" name="Picture 4" descr="Public participation spectrum from the international association for public participation. It lists inform, consult, involve, collaborate, and empower as having increasing impact on the decision. It also shows in more detail how to frame these things as public participation goals or promises to the public. ">
            <a:extLst>
              <a:ext uri="{FF2B5EF4-FFF2-40B4-BE49-F238E27FC236}">
                <a16:creationId xmlns:a16="http://schemas.microsoft.com/office/drawing/2014/main" id="{716263BF-D71F-4DDC-92EC-BB693A4AE0EF}"/>
              </a:ext>
            </a:extLst>
          </p:cNvPr>
          <p:cNvPicPr>
            <a:picLocks noChangeAspect="1"/>
          </p:cNvPicPr>
          <p:nvPr/>
        </p:nvPicPr>
        <p:blipFill>
          <a:blip r:embed="rId3"/>
          <a:stretch>
            <a:fillRect/>
          </a:stretch>
        </p:blipFill>
        <p:spPr>
          <a:xfrm>
            <a:off x="1499103" y="1139188"/>
            <a:ext cx="5340810" cy="4004312"/>
          </a:xfrm>
          <a:prstGeom prst="rect">
            <a:avLst/>
          </a:prstGeom>
          <a:effectLst>
            <a:glow rad="215900">
              <a:schemeClr val="accent1">
                <a:alpha val="40000"/>
              </a:schemeClr>
            </a:glow>
            <a:softEdge rad="0"/>
          </a:effectLst>
        </p:spPr>
      </p:pic>
    </p:spTree>
    <p:extLst>
      <p:ext uri="{BB962C8B-B14F-4D97-AF65-F5344CB8AC3E}">
        <p14:creationId xmlns:p14="http://schemas.microsoft.com/office/powerpoint/2010/main" val="3227742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43D972-C3F4-45EC-A2C9-3F269F398F47}"/>
              </a:ext>
            </a:extLst>
          </p:cNvPr>
          <p:cNvSpPr>
            <a:spLocks noGrp="1"/>
          </p:cNvSpPr>
          <p:nvPr>
            <p:ph type="title"/>
          </p:nvPr>
        </p:nvSpPr>
        <p:spPr/>
        <p:txBody>
          <a:bodyPr>
            <a:noAutofit/>
          </a:bodyPr>
          <a:lstStyle/>
          <a:p>
            <a:r>
              <a:rPr lang="en-US" sz="3600" dirty="0"/>
              <a:t>Assessing our Engagement Strategies</a:t>
            </a:r>
          </a:p>
        </p:txBody>
      </p:sp>
      <p:sp>
        <p:nvSpPr>
          <p:cNvPr id="3" name="Content Placeholder 2">
            <a:extLst>
              <a:ext uri="{FF2B5EF4-FFF2-40B4-BE49-F238E27FC236}">
                <a16:creationId xmlns:a16="http://schemas.microsoft.com/office/drawing/2014/main" id="{5ED965A8-8344-454C-ADA7-F1F8B4CD5658}"/>
              </a:ext>
            </a:extLst>
          </p:cNvPr>
          <p:cNvSpPr>
            <a:spLocks noGrp="1"/>
          </p:cNvSpPr>
          <p:nvPr>
            <p:ph sz="half" idx="1"/>
          </p:nvPr>
        </p:nvSpPr>
        <p:spPr/>
        <p:txBody>
          <a:bodyPr>
            <a:normAutofit lnSpcReduction="10000"/>
          </a:bodyPr>
          <a:lstStyle/>
          <a:p>
            <a:r>
              <a:rPr lang="en-US" dirty="0"/>
              <a:t>What type of information are you asking for?</a:t>
            </a:r>
          </a:p>
          <a:p>
            <a:pPr lvl="1"/>
            <a:r>
              <a:rPr lang="en-US" dirty="0"/>
              <a:t>In what format?</a:t>
            </a:r>
          </a:p>
          <a:p>
            <a:r>
              <a:rPr lang="en-US" dirty="0"/>
              <a:t>Will the stakeholders be hearing back from you?</a:t>
            </a:r>
          </a:p>
        </p:txBody>
      </p:sp>
      <p:sp>
        <p:nvSpPr>
          <p:cNvPr id="5" name="Slide Number Placeholder 4">
            <a:extLst>
              <a:ext uri="{FF2B5EF4-FFF2-40B4-BE49-F238E27FC236}">
                <a16:creationId xmlns:a16="http://schemas.microsoft.com/office/drawing/2014/main" id="{FBC038BB-F473-4C9B-A7A8-824C484FE6D2}"/>
              </a:ext>
            </a:extLst>
          </p:cNvPr>
          <p:cNvSpPr>
            <a:spLocks noGrp="1"/>
          </p:cNvSpPr>
          <p:nvPr>
            <p:ph type="sldNum" sz="quarter" idx="12"/>
          </p:nvPr>
        </p:nvSpPr>
        <p:spPr/>
        <p:txBody>
          <a:bodyPr/>
          <a:lstStyle/>
          <a:p>
            <a:fld id="{588A7B10-5B59-5847-A2D4-DA6B67CC2B64}" type="slidenum">
              <a:rPr lang="en-US" smtClean="0"/>
              <a:t>13</a:t>
            </a:fld>
            <a:endParaRPr lang="en-US"/>
          </a:p>
        </p:txBody>
      </p:sp>
      <p:sp>
        <p:nvSpPr>
          <p:cNvPr id="6" name="TextBox 5">
            <a:extLst>
              <a:ext uri="{FF2B5EF4-FFF2-40B4-BE49-F238E27FC236}">
                <a16:creationId xmlns:a16="http://schemas.microsoft.com/office/drawing/2014/main" id="{4A47D423-92A3-4D55-A7A6-3DF5874F8202}"/>
              </a:ext>
            </a:extLst>
          </p:cNvPr>
          <p:cNvSpPr txBox="1"/>
          <p:nvPr/>
        </p:nvSpPr>
        <p:spPr>
          <a:xfrm>
            <a:off x="4844196" y="4135451"/>
            <a:ext cx="3135312" cy="253916"/>
          </a:xfrm>
          <a:prstGeom prst="rect">
            <a:avLst/>
          </a:prstGeom>
          <a:noFill/>
        </p:spPr>
        <p:txBody>
          <a:bodyPr wrap="square" rtlCol="0">
            <a:spAutoFit/>
          </a:bodyPr>
          <a:lstStyle/>
          <a:p>
            <a:pPr algn="r"/>
            <a:r>
              <a:rPr lang="en-US" sz="1050" i="1" dirty="0"/>
              <a:t>Orbits of Participation James L. Creighton (2005)</a:t>
            </a:r>
          </a:p>
        </p:txBody>
      </p:sp>
      <p:pic>
        <p:nvPicPr>
          <p:cNvPr id="7" name="Picture 6" descr="Orbits of participation. Inner circle: co-decision makers; next orbit: active participants; next orbit: reviewers/commenters; next orbit: interested observers; next orbit: unsurprised apathetics ">
            <a:extLst>
              <a:ext uri="{FF2B5EF4-FFF2-40B4-BE49-F238E27FC236}">
                <a16:creationId xmlns:a16="http://schemas.microsoft.com/office/drawing/2014/main" id="{B400BAE5-F408-45D1-A473-A964588DEE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3648" y="1639743"/>
            <a:ext cx="3787855" cy="2467517"/>
          </a:xfrm>
          <a:prstGeom prst="rect">
            <a:avLst/>
          </a:prstGeom>
        </p:spPr>
      </p:pic>
    </p:spTree>
    <p:extLst>
      <p:ext uri="{BB962C8B-B14F-4D97-AF65-F5344CB8AC3E}">
        <p14:creationId xmlns:p14="http://schemas.microsoft.com/office/powerpoint/2010/main" val="935538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DCE55-07CB-4002-984F-6B11AC1EDAA9}"/>
              </a:ext>
            </a:extLst>
          </p:cNvPr>
          <p:cNvSpPr>
            <a:spLocks noGrp="1"/>
          </p:cNvSpPr>
          <p:nvPr>
            <p:ph type="title"/>
          </p:nvPr>
        </p:nvSpPr>
        <p:spPr/>
        <p:txBody>
          <a:bodyPr/>
          <a:lstStyle/>
          <a:p>
            <a:r>
              <a:rPr lang="en-US" dirty="0"/>
              <a:t>When to engage?</a:t>
            </a:r>
          </a:p>
        </p:txBody>
      </p:sp>
      <p:sp>
        <p:nvSpPr>
          <p:cNvPr id="3" name="Content Placeholder 2">
            <a:extLst>
              <a:ext uri="{FF2B5EF4-FFF2-40B4-BE49-F238E27FC236}">
                <a16:creationId xmlns:a16="http://schemas.microsoft.com/office/drawing/2014/main" id="{D7BBE5BE-5793-4A60-8B33-AAFF7C596B2D}"/>
              </a:ext>
            </a:extLst>
          </p:cNvPr>
          <p:cNvSpPr>
            <a:spLocks noGrp="1"/>
          </p:cNvSpPr>
          <p:nvPr>
            <p:ph sz="half" idx="1"/>
          </p:nvPr>
        </p:nvSpPr>
        <p:spPr>
          <a:xfrm>
            <a:off x="359508" y="1152144"/>
            <a:ext cx="6754970" cy="3442716"/>
          </a:xfrm>
        </p:spPr>
        <p:txBody>
          <a:bodyPr/>
          <a:lstStyle/>
          <a:p>
            <a:r>
              <a:rPr lang="en-US" dirty="0"/>
              <a:t>Early</a:t>
            </a:r>
          </a:p>
          <a:p>
            <a:pPr lvl="1"/>
            <a:r>
              <a:rPr lang="en-US" dirty="0"/>
              <a:t>Stakeholders should have the opportunity to help define the problem and outline a vision</a:t>
            </a:r>
          </a:p>
          <a:p>
            <a:r>
              <a:rPr lang="en-US" dirty="0"/>
              <a:t>Often</a:t>
            </a:r>
          </a:p>
          <a:p>
            <a:pPr lvl="1"/>
            <a:r>
              <a:rPr lang="en-US" dirty="0"/>
              <a:t>Every stage of the planning process, from baseline data collection to post-implementation evaluation</a:t>
            </a:r>
          </a:p>
        </p:txBody>
      </p:sp>
      <p:sp>
        <p:nvSpPr>
          <p:cNvPr id="5" name="Slide Number Placeholder 4">
            <a:extLst>
              <a:ext uri="{FF2B5EF4-FFF2-40B4-BE49-F238E27FC236}">
                <a16:creationId xmlns:a16="http://schemas.microsoft.com/office/drawing/2014/main" id="{F735485D-C376-4F02-8AE1-3C13F39515ED}"/>
              </a:ext>
            </a:extLst>
          </p:cNvPr>
          <p:cNvSpPr>
            <a:spLocks noGrp="1"/>
          </p:cNvSpPr>
          <p:nvPr>
            <p:ph type="sldNum" sz="quarter" idx="12"/>
          </p:nvPr>
        </p:nvSpPr>
        <p:spPr/>
        <p:txBody>
          <a:bodyPr/>
          <a:lstStyle/>
          <a:p>
            <a:fld id="{588A7B10-5B59-5847-A2D4-DA6B67CC2B64}" type="slidenum">
              <a:rPr lang="en-US" smtClean="0"/>
              <a:t>14</a:t>
            </a:fld>
            <a:endParaRPr lang="en-US"/>
          </a:p>
        </p:txBody>
      </p:sp>
    </p:spTree>
    <p:extLst>
      <p:ext uri="{BB962C8B-B14F-4D97-AF65-F5344CB8AC3E}">
        <p14:creationId xmlns:p14="http://schemas.microsoft.com/office/powerpoint/2010/main" val="20135357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AAA93-1DA5-496A-A545-E5CCE740EB9A}"/>
              </a:ext>
            </a:extLst>
          </p:cNvPr>
          <p:cNvSpPr>
            <a:spLocks noGrp="1"/>
          </p:cNvSpPr>
          <p:nvPr>
            <p:ph type="title"/>
          </p:nvPr>
        </p:nvSpPr>
        <p:spPr/>
        <p:txBody>
          <a:bodyPr/>
          <a:lstStyle/>
          <a:p>
            <a:r>
              <a:rPr lang="en-US" dirty="0"/>
              <a:t>Public Engagement Strategies</a:t>
            </a:r>
          </a:p>
        </p:txBody>
      </p:sp>
      <p:sp>
        <p:nvSpPr>
          <p:cNvPr id="3" name="Content Placeholder 2">
            <a:extLst>
              <a:ext uri="{FF2B5EF4-FFF2-40B4-BE49-F238E27FC236}">
                <a16:creationId xmlns:a16="http://schemas.microsoft.com/office/drawing/2014/main" id="{4FBCC814-86C0-40F5-AF72-A90D775CDA52}"/>
              </a:ext>
            </a:extLst>
          </p:cNvPr>
          <p:cNvSpPr>
            <a:spLocks noGrp="1"/>
          </p:cNvSpPr>
          <p:nvPr>
            <p:ph sz="half" idx="1"/>
          </p:nvPr>
        </p:nvSpPr>
        <p:spPr>
          <a:xfrm>
            <a:off x="359507" y="1152144"/>
            <a:ext cx="6358163" cy="3442716"/>
          </a:xfrm>
        </p:spPr>
        <p:txBody>
          <a:bodyPr>
            <a:normAutofit fontScale="92500"/>
          </a:bodyPr>
          <a:lstStyle/>
          <a:p>
            <a:r>
              <a:rPr lang="en-US" dirty="0"/>
              <a:t>Your approach should be tailored to:</a:t>
            </a:r>
          </a:p>
          <a:p>
            <a:pPr lvl="1"/>
            <a:r>
              <a:rPr lang="en-US" dirty="0"/>
              <a:t>The communities involved</a:t>
            </a:r>
          </a:p>
          <a:p>
            <a:pPr lvl="1"/>
            <a:r>
              <a:rPr lang="en-US" dirty="0"/>
              <a:t>The type of project you are working on</a:t>
            </a:r>
          </a:p>
          <a:p>
            <a:pPr lvl="1"/>
            <a:r>
              <a:rPr lang="en-US" dirty="0"/>
              <a:t>To gather the type of input participants can reasonably provide</a:t>
            </a:r>
          </a:p>
          <a:p>
            <a:pPr marL="411480" lvl="1" indent="0">
              <a:buNone/>
            </a:pPr>
            <a:endParaRPr lang="en-US" dirty="0"/>
          </a:p>
          <a:p>
            <a:pPr lvl="0">
              <a:buClr>
                <a:srgbClr val="A9A9A9"/>
              </a:buClr>
            </a:pPr>
            <a:r>
              <a:rPr lang="en-US" dirty="0">
                <a:solidFill>
                  <a:srgbClr val="2F2B20"/>
                </a:solidFill>
              </a:rPr>
              <a:t>Always coordinate with other ongoing or recently completed engagement efforts</a:t>
            </a:r>
          </a:p>
          <a:p>
            <a:pPr lvl="1"/>
            <a:endParaRPr lang="en-US" dirty="0"/>
          </a:p>
        </p:txBody>
      </p:sp>
      <p:sp>
        <p:nvSpPr>
          <p:cNvPr id="5" name="Slide Number Placeholder 4">
            <a:extLst>
              <a:ext uri="{FF2B5EF4-FFF2-40B4-BE49-F238E27FC236}">
                <a16:creationId xmlns:a16="http://schemas.microsoft.com/office/drawing/2014/main" id="{34F1A3E4-46E7-4F1F-AEFD-FF4BC543F61A}"/>
              </a:ext>
            </a:extLst>
          </p:cNvPr>
          <p:cNvSpPr>
            <a:spLocks noGrp="1"/>
          </p:cNvSpPr>
          <p:nvPr>
            <p:ph type="sldNum" sz="quarter" idx="12"/>
          </p:nvPr>
        </p:nvSpPr>
        <p:spPr/>
        <p:txBody>
          <a:bodyPr/>
          <a:lstStyle/>
          <a:p>
            <a:fld id="{588A7B10-5B59-5847-A2D4-DA6B67CC2B64}" type="slidenum">
              <a:rPr lang="en-US" smtClean="0"/>
              <a:t>15</a:t>
            </a:fld>
            <a:endParaRPr lang="en-US"/>
          </a:p>
        </p:txBody>
      </p:sp>
    </p:spTree>
    <p:extLst>
      <p:ext uri="{BB962C8B-B14F-4D97-AF65-F5344CB8AC3E}">
        <p14:creationId xmlns:p14="http://schemas.microsoft.com/office/powerpoint/2010/main" val="29774276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DD168-CE2E-4A2D-9D03-A57880E41C74}"/>
              </a:ext>
            </a:extLst>
          </p:cNvPr>
          <p:cNvSpPr>
            <a:spLocks noGrp="1"/>
          </p:cNvSpPr>
          <p:nvPr>
            <p:ph type="title"/>
          </p:nvPr>
        </p:nvSpPr>
        <p:spPr/>
        <p:txBody>
          <a:bodyPr/>
          <a:lstStyle/>
          <a:p>
            <a:r>
              <a:rPr lang="en-US" dirty="0"/>
              <a:t>Toolbox of Strategies</a:t>
            </a:r>
          </a:p>
        </p:txBody>
      </p:sp>
      <p:sp>
        <p:nvSpPr>
          <p:cNvPr id="3" name="Content Placeholder 2">
            <a:extLst>
              <a:ext uri="{FF2B5EF4-FFF2-40B4-BE49-F238E27FC236}">
                <a16:creationId xmlns:a16="http://schemas.microsoft.com/office/drawing/2014/main" id="{EE707390-EF99-415E-BECB-B60760BC0896}"/>
              </a:ext>
            </a:extLst>
          </p:cNvPr>
          <p:cNvSpPr>
            <a:spLocks noGrp="1"/>
          </p:cNvSpPr>
          <p:nvPr>
            <p:ph sz="half" idx="1"/>
          </p:nvPr>
        </p:nvSpPr>
        <p:spPr/>
        <p:txBody>
          <a:bodyPr>
            <a:normAutofit fontScale="92500"/>
          </a:bodyPr>
          <a:lstStyle/>
          <a:p>
            <a:r>
              <a:rPr lang="en-US" dirty="0"/>
              <a:t>Ongoing dialogue</a:t>
            </a:r>
          </a:p>
          <a:p>
            <a:pPr lvl="1"/>
            <a:r>
              <a:rPr lang="en-US" dirty="0"/>
              <a:t>Public meetings</a:t>
            </a:r>
          </a:p>
          <a:p>
            <a:pPr lvl="1"/>
            <a:r>
              <a:rPr lang="en-US" dirty="0"/>
              <a:t>Pop-up meetings</a:t>
            </a:r>
          </a:p>
          <a:p>
            <a:pPr lvl="1"/>
            <a:r>
              <a:rPr lang="en-US" b="1" dirty="0"/>
              <a:t>Community ambassadors</a:t>
            </a:r>
          </a:p>
          <a:p>
            <a:pPr lvl="1"/>
            <a:r>
              <a:rPr lang="en-US" b="1" dirty="0"/>
              <a:t>Targeted outreach at existing community events/meetings</a:t>
            </a:r>
          </a:p>
        </p:txBody>
      </p:sp>
      <p:sp>
        <p:nvSpPr>
          <p:cNvPr id="4" name="Content Placeholder 3">
            <a:extLst>
              <a:ext uri="{FF2B5EF4-FFF2-40B4-BE49-F238E27FC236}">
                <a16:creationId xmlns:a16="http://schemas.microsoft.com/office/drawing/2014/main" id="{5CA60148-E40C-4B18-AA56-05BA9B0EC7E1}"/>
              </a:ext>
            </a:extLst>
          </p:cNvPr>
          <p:cNvSpPr>
            <a:spLocks noGrp="1"/>
          </p:cNvSpPr>
          <p:nvPr>
            <p:ph sz="half" idx="2"/>
          </p:nvPr>
        </p:nvSpPr>
        <p:spPr>
          <a:xfrm>
            <a:off x="4321908" y="1152144"/>
            <a:ext cx="3657600" cy="3863476"/>
          </a:xfrm>
        </p:spPr>
        <p:txBody>
          <a:bodyPr>
            <a:normAutofit fontScale="92500"/>
          </a:bodyPr>
          <a:lstStyle/>
          <a:p>
            <a:r>
              <a:rPr lang="en-US" dirty="0"/>
              <a:t>Experiential</a:t>
            </a:r>
          </a:p>
          <a:p>
            <a:pPr lvl="1"/>
            <a:r>
              <a:rPr lang="en-US" dirty="0"/>
              <a:t>Walk audits</a:t>
            </a:r>
          </a:p>
          <a:p>
            <a:pPr lvl="1"/>
            <a:r>
              <a:rPr lang="en-US" dirty="0"/>
              <a:t>Facility demonstrations</a:t>
            </a:r>
          </a:p>
          <a:p>
            <a:pPr lvl="1"/>
            <a:r>
              <a:rPr lang="en-US" dirty="0"/>
              <a:t>Open Streets/Better Block events</a:t>
            </a:r>
          </a:p>
          <a:p>
            <a:r>
              <a:rPr lang="en-US" dirty="0"/>
              <a:t>Other</a:t>
            </a:r>
          </a:p>
          <a:p>
            <a:pPr lvl="1"/>
            <a:r>
              <a:rPr lang="en-US" dirty="0"/>
              <a:t>Surveys (intercept or online)</a:t>
            </a:r>
          </a:p>
          <a:p>
            <a:pPr lvl="1"/>
            <a:r>
              <a:rPr lang="en-US" dirty="0"/>
              <a:t>Crowdsourcing</a:t>
            </a:r>
          </a:p>
        </p:txBody>
      </p:sp>
      <p:sp>
        <p:nvSpPr>
          <p:cNvPr id="5" name="Slide Number Placeholder 4">
            <a:extLst>
              <a:ext uri="{FF2B5EF4-FFF2-40B4-BE49-F238E27FC236}">
                <a16:creationId xmlns:a16="http://schemas.microsoft.com/office/drawing/2014/main" id="{F30CD453-ABF6-4F77-AE30-F3A8045A444C}"/>
              </a:ext>
            </a:extLst>
          </p:cNvPr>
          <p:cNvSpPr>
            <a:spLocks noGrp="1"/>
          </p:cNvSpPr>
          <p:nvPr>
            <p:ph type="sldNum" sz="quarter" idx="12"/>
          </p:nvPr>
        </p:nvSpPr>
        <p:spPr/>
        <p:txBody>
          <a:bodyPr/>
          <a:lstStyle/>
          <a:p>
            <a:fld id="{588A7B10-5B59-5847-A2D4-DA6B67CC2B64}" type="slidenum">
              <a:rPr lang="en-US" smtClean="0"/>
              <a:t>16</a:t>
            </a:fld>
            <a:endParaRPr lang="en-US"/>
          </a:p>
        </p:txBody>
      </p:sp>
    </p:spTree>
    <p:extLst>
      <p:ext uri="{BB962C8B-B14F-4D97-AF65-F5344CB8AC3E}">
        <p14:creationId xmlns:p14="http://schemas.microsoft.com/office/powerpoint/2010/main" val="12873667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F72FB-74C1-41BD-A5A2-718A4E3232A7}"/>
              </a:ext>
            </a:extLst>
          </p:cNvPr>
          <p:cNvSpPr>
            <a:spLocks noGrp="1"/>
          </p:cNvSpPr>
          <p:nvPr>
            <p:ph type="title"/>
          </p:nvPr>
        </p:nvSpPr>
        <p:spPr/>
        <p:txBody>
          <a:bodyPr/>
          <a:lstStyle/>
          <a:p>
            <a:r>
              <a:rPr lang="en-US" dirty="0"/>
              <a:t>Community Ambassadors</a:t>
            </a:r>
          </a:p>
        </p:txBody>
      </p:sp>
      <p:sp>
        <p:nvSpPr>
          <p:cNvPr id="3" name="Content Placeholder 2">
            <a:extLst>
              <a:ext uri="{FF2B5EF4-FFF2-40B4-BE49-F238E27FC236}">
                <a16:creationId xmlns:a16="http://schemas.microsoft.com/office/drawing/2014/main" id="{5298416C-53F3-4F07-A968-9D9F62DD0D68}"/>
              </a:ext>
            </a:extLst>
          </p:cNvPr>
          <p:cNvSpPr>
            <a:spLocks noGrp="1"/>
          </p:cNvSpPr>
          <p:nvPr>
            <p:ph sz="half" idx="1"/>
          </p:nvPr>
        </p:nvSpPr>
        <p:spPr>
          <a:xfrm>
            <a:off x="359507" y="1186004"/>
            <a:ext cx="7619999" cy="3408856"/>
          </a:xfrm>
        </p:spPr>
        <p:txBody>
          <a:bodyPr/>
          <a:lstStyle/>
          <a:p>
            <a:r>
              <a:rPr lang="en-US" dirty="0"/>
              <a:t>Think about how you can empower community members to work with you as partners in your engagement</a:t>
            </a:r>
          </a:p>
          <a:p>
            <a:r>
              <a:rPr lang="en-US" dirty="0"/>
              <a:t>Opportunity to form lasting relationships with community organizations or schools</a:t>
            </a:r>
          </a:p>
        </p:txBody>
      </p:sp>
      <p:sp>
        <p:nvSpPr>
          <p:cNvPr id="5" name="Slide Number Placeholder 4">
            <a:extLst>
              <a:ext uri="{FF2B5EF4-FFF2-40B4-BE49-F238E27FC236}">
                <a16:creationId xmlns:a16="http://schemas.microsoft.com/office/drawing/2014/main" id="{53431A03-38C8-4500-BA60-EBB86099CC7C}"/>
              </a:ext>
            </a:extLst>
          </p:cNvPr>
          <p:cNvSpPr>
            <a:spLocks noGrp="1"/>
          </p:cNvSpPr>
          <p:nvPr>
            <p:ph type="sldNum" sz="quarter" idx="12"/>
          </p:nvPr>
        </p:nvSpPr>
        <p:spPr/>
        <p:txBody>
          <a:bodyPr/>
          <a:lstStyle/>
          <a:p>
            <a:fld id="{588A7B10-5B59-5847-A2D4-DA6B67CC2B64}" type="slidenum">
              <a:rPr lang="en-US" smtClean="0"/>
              <a:t>17</a:t>
            </a:fld>
            <a:endParaRPr lang="en-US"/>
          </a:p>
        </p:txBody>
      </p:sp>
    </p:spTree>
    <p:extLst>
      <p:ext uri="{BB962C8B-B14F-4D97-AF65-F5344CB8AC3E}">
        <p14:creationId xmlns:p14="http://schemas.microsoft.com/office/powerpoint/2010/main" val="8801155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783B6-5816-4AD8-B984-94CACDA23213}"/>
              </a:ext>
            </a:extLst>
          </p:cNvPr>
          <p:cNvSpPr>
            <a:spLocks noGrp="1"/>
          </p:cNvSpPr>
          <p:nvPr>
            <p:ph type="title"/>
          </p:nvPr>
        </p:nvSpPr>
        <p:spPr/>
        <p:txBody>
          <a:bodyPr/>
          <a:lstStyle/>
          <a:p>
            <a:r>
              <a:rPr lang="en-US" sz="3600" dirty="0"/>
              <a:t>Example - Community Ambassadors</a:t>
            </a:r>
          </a:p>
        </p:txBody>
      </p:sp>
      <p:sp>
        <p:nvSpPr>
          <p:cNvPr id="3" name="Content Placeholder 2">
            <a:extLst>
              <a:ext uri="{FF2B5EF4-FFF2-40B4-BE49-F238E27FC236}">
                <a16:creationId xmlns:a16="http://schemas.microsoft.com/office/drawing/2014/main" id="{8FCF5ADE-8E86-4344-BAF1-4B0A2C9E4E51}"/>
              </a:ext>
            </a:extLst>
          </p:cNvPr>
          <p:cNvSpPr>
            <a:spLocks noGrp="1"/>
          </p:cNvSpPr>
          <p:nvPr>
            <p:ph sz="half" idx="1"/>
          </p:nvPr>
        </p:nvSpPr>
        <p:spPr>
          <a:xfrm>
            <a:off x="359508" y="1152143"/>
            <a:ext cx="7620000" cy="3926851"/>
          </a:xfrm>
        </p:spPr>
        <p:txBody>
          <a:bodyPr>
            <a:normAutofit fontScale="85000" lnSpcReduction="10000"/>
          </a:bodyPr>
          <a:lstStyle/>
          <a:p>
            <a:r>
              <a:rPr lang="en-US" dirty="0"/>
              <a:t>Chicago</a:t>
            </a:r>
          </a:p>
          <a:p>
            <a:pPr lvl="1"/>
            <a:r>
              <a:rPr lang="en-US" dirty="0"/>
              <a:t>Vision Zero West Side hired community organizers to help listen to concerns and develop community-supported solutions to safety problems</a:t>
            </a:r>
          </a:p>
          <a:p>
            <a:r>
              <a:rPr lang="en-US" dirty="0"/>
              <a:t>San Diego</a:t>
            </a:r>
          </a:p>
          <a:p>
            <a:pPr lvl="1"/>
            <a:r>
              <a:rPr lang="en-US" dirty="0"/>
              <a:t>The MPO awards mini-grants to collaboratives that represent communities of concern to provide information and collect feedback on regional planning efforts</a:t>
            </a:r>
          </a:p>
          <a:p>
            <a:r>
              <a:rPr lang="en-US" dirty="0"/>
              <a:t>Philadelphia</a:t>
            </a:r>
          </a:p>
          <a:p>
            <a:pPr lvl="1"/>
            <a:r>
              <a:rPr lang="en-US" dirty="0"/>
              <a:t>“Citizen Planners” are introduced to the activities of city planning, zoning and development so they can help shape and preserve their neighborhoods</a:t>
            </a:r>
          </a:p>
          <a:p>
            <a:pPr lvl="1"/>
            <a:endParaRPr lang="en-US" dirty="0"/>
          </a:p>
        </p:txBody>
      </p:sp>
      <p:sp>
        <p:nvSpPr>
          <p:cNvPr id="5" name="Slide Number Placeholder 4">
            <a:extLst>
              <a:ext uri="{FF2B5EF4-FFF2-40B4-BE49-F238E27FC236}">
                <a16:creationId xmlns:a16="http://schemas.microsoft.com/office/drawing/2014/main" id="{FCB4EC25-CC3C-4A26-9EED-179CC4E1FDDB}"/>
              </a:ext>
            </a:extLst>
          </p:cNvPr>
          <p:cNvSpPr>
            <a:spLocks noGrp="1"/>
          </p:cNvSpPr>
          <p:nvPr>
            <p:ph type="sldNum" sz="quarter" idx="12"/>
          </p:nvPr>
        </p:nvSpPr>
        <p:spPr/>
        <p:txBody>
          <a:bodyPr/>
          <a:lstStyle/>
          <a:p>
            <a:fld id="{588A7B10-5B59-5847-A2D4-DA6B67CC2B64}" type="slidenum">
              <a:rPr lang="en-US" smtClean="0"/>
              <a:t>18</a:t>
            </a:fld>
            <a:endParaRPr lang="en-US"/>
          </a:p>
        </p:txBody>
      </p:sp>
    </p:spTree>
    <p:extLst>
      <p:ext uri="{BB962C8B-B14F-4D97-AF65-F5344CB8AC3E}">
        <p14:creationId xmlns:p14="http://schemas.microsoft.com/office/powerpoint/2010/main" val="32262526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www.fhwa.dot.gov/environment/bicycle_pedestrian/publications/qualitative_data/images/richmond_wiki_opt.png">
            <a:extLst>
              <a:ext uri="{FF2B5EF4-FFF2-40B4-BE49-F238E27FC236}">
                <a16:creationId xmlns:a16="http://schemas.microsoft.com/office/drawing/2014/main" id="{8DA6CC45-ACC6-40A5-A6F6-988BE49BF798}"/>
              </a:ext>
            </a:extLst>
          </p:cNvPr>
          <p:cNvPicPr>
            <a:picLocks noChangeAspect="1" noChangeArrowheads="1"/>
          </p:cNvPicPr>
          <p:nvPr/>
        </p:nvPicPr>
        <p:blipFill rotWithShape="1">
          <a:blip r:embed="rId3">
            <a:alphaModFix amt="20000"/>
            <a:extLst>
              <a:ext uri="{28A0092B-C50C-407E-A947-70E740481C1C}">
                <a14:useLocalDpi xmlns:a14="http://schemas.microsoft.com/office/drawing/2010/main" val="0"/>
              </a:ext>
            </a:extLst>
          </a:blip>
          <a:srcRect l="20671" t="21670" r="13465"/>
          <a:stretch/>
        </p:blipFill>
        <p:spPr bwMode="auto">
          <a:xfrm>
            <a:off x="0" y="0"/>
            <a:ext cx="8358996" cy="515413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612E5B2-E2B9-47CB-BB94-37991291C523}"/>
              </a:ext>
            </a:extLst>
          </p:cNvPr>
          <p:cNvSpPr>
            <a:spLocks noGrp="1"/>
          </p:cNvSpPr>
          <p:nvPr>
            <p:ph type="title"/>
          </p:nvPr>
        </p:nvSpPr>
        <p:spPr/>
        <p:txBody>
          <a:bodyPr/>
          <a:lstStyle/>
          <a:p>
            <a:r>
              <a:rPr lang="en-US" dirty="0"/>
              <a:t>Example – Targeted Outreach</a:t>
            </a:r>
          </a:p>
        </p:txBody>
      </p:sp>
      <p:sp>
        <p:nvSpPr>
          <p:cNvPr id="3" name="Content Placeholder 2">
            <a:extLst>
              <a:ext uri="{FF2B5EF4-FFF2-40B4-BE49-F238E27FC236}">
                <a16:creationId xmlns:a16="http://schemas.microsoft.com/office/drawing/2014/main" id="{1F31D00A-B066-4A97-B916-6C72DAD658DE}"/>
              </a:ext>
            </a:extLst>
          </p:cNvPr>
          <p:cNvSpPr>
            <a:spLocks noGrp="1"/>
          </p:cNvSpPr>
          <p:nvPr>
            <p:ph idx="1"/>
          </p:nvPr>
        </p:nvSpPr>
        <p:spPr>
          <a:xfrm>
            <a:off x="359508" y="1200150"/>
            <a:ext cx="7620000" cy="3865010"/>
          </a:xfrm>
        </p:spPr>
        <p:txBody>
          <a:bodyPr>
            <a:normAutofit/>
          </a:bodyPr>
          <a:lstStyle/>
          <a:p>
            <a:r>
              <a:rPr lang="en-US" dirty="0"/>
              <a:t>Richmond, VA, wanted to improve pedestrian access to a Bus Rapid Transit (BRT) corridor. </a:t>
            </a:r>
          </a:p>
          <a:p>
            <a:r>
              <a:rPr lang="en-US" dirty="0"/>
              <a:t>Planners did not want to duplicate the public input process from the original BRT plan</a:t>
            </a:r>
          </a:p>
          <a:p>
            <a:pPr lvl="1"/>
            <a:r>
              <a:rPr lang="en-US" dirty="0"/>
              <a:t>Use existing input</a:t>
            </a:r>
          </a:p>
          <a:p>
            <a:pPr lvl="2"/>
            <a:r>
              <a:rPr lang="en-US" sz="2000" dirty="0"/>
              <a:t>From original BRT planning process and ongoing studies</a:t>
            </a:r>
          </a:p>
          <a:p>
            <a:pPr lvl="1"/>
            <a:r>
              <a:rPr lang="en-US" dirty="0"/>
              <a:t>Targeted public meetings where community stakeholders would likely be present (e.g., Bicycle Master Plan meeting)</a:t>
            </a:r>
          </a:p>
          <a:p>
            <a:pPr lvl="1"/>
            <a:r>
              <a:rPr lang="en-US" dirty="0" err="1"/>
              <a:t>Wikimap</a:t>
            </a:r>
            <a:r>
              <a:rPr lang="en-US" dirty="0"/>
              <a:t> enabled site-specific public input</a:t>
            </a:r>
          </a:p>
        </p:txBody>
      </p:sp>
      <p:sp>
        <p:nvSpPr>
          <p:cNvPr id="4" name="Slide Number Placeholder 3">
            <a:extLst>
              <a:ext uri="{FF2B5EF4-FFF2-40B4-BE49-F238E27FC236}">
                <a16:creationId xmlns:a16="http://schemas.microsoft.com/office/drawing/2014/main" id="{E7C1E25E-F684-4F6C-B3EB-D6C0E42EF0C0}"/>
              </a:ext>
            </a:extLst>
          </p:cNvPr>
          <p:cNvSpPr>
            <a:spLocks noGrp="1"/>
          </p:cNvSpPr>
          <p:nvPr>
            <p:ph type="sldNum" sz="quarter" idx="12"/>
          </p:nvPr>
        </p:nvSpPr>
        <p:spPr/>
        <p:txBody>
          <a:bodyPr/>
          <a:lstStyle/>
          <a:p>
            <a:fld id="{588A7B10-5B59-5847-A2D4-DA6B67CC2B64}" type="slidenum">
              <a:rPr lang="en-US" smtClean="0"/>
              <a:t>19</a:t>
            </a:fld>
            <a:endParaRPr lang="en-US"/>
          </a:p>
        </p:txBody>
      </p:sp>
    </p:spTree>
    <p:extLst>
      <p:ext uri="{BB962C8B-B14F-4D97-AF65-F5344CB8AC3E}">
        <p14:creationId xmlns:p14="http://schemas.microsoft.com/office/powerpoint/2010/main" val="4243104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5E54C-B384-49B9-A22B-AD5AA0346E64}"/>
              </a:ext>
            </a:extLst>
          </p:cNvPr>
          <p:cNvSpPr>
            <a:spLocks noGrp="1"/>
          </p:cNvSpPr>
          <p:nvPr>
            <p:ph type="title"/>
          </p:nvPr>
        </p:nvSpPr>
        <p:spPr/>
        <p:txBody>
          <a:bodyPr/>
          <a:lstStyle/>
          <a:p>
            <a:r>
              <a:rPr lang="en-US" dirty="0"/>
              <a:t>Module Outline</a:t>
            </a:r>
          </a:p>
        </p:txBody>
      </p:sp>
      <p:sp>
        <p:nvSpPr>
          <p:cNvPr id="3" name="Content Placeholder 2">
            <a:extLst>
              <a:ext uri="{FF2B5EF4-FFF2-40B4-BE49-F238E27FC236}">
                <a16:creationId xmlns:a16="http://schemas.microsoft.com/office/drawing/2014/main" id="{67BBDB84-153A-4138-8EC9-15DD339D07FF}"/>
              </a:ext>
            </a:extLst>
          </p:cNvPr>
          <p:cNvSpPr>
            <a:spLocks noGrp="1"/>
          </p:cNvSpPr>
          <p:nvPr>
            <p:ph idx="1"/>
          </p:nvPr>
        </p:nvSpPr>
        <p:spPr/>
        <p:txBody>
          <a:bodyPr/>
          <a:lstStyle/>
          <a:p>
            <a:r>
              <a:rPr lang="en-US" dirty="0"/>
              <a:t>What is public engagement? Why is it needed?</a:t>
            </a:r>
          </a:p>
          <a:p>
            <a:r>
              <a:rPr lang="en-US" dirty="0"/>
              <a:t>Identifying stakeholders</a:t>
            </a:r>
          </a:p>
          <a:p>
            <a:r>
              <a:rPr lang="en-US" dirty="0"/>
              <a:t>Engagement strategies</a:t>
            </a:r>
          </a:p>
          <a:p>
            <a:r>
              <a:rPr lang="en-US" dirty="0"/>
              <a:t>Education and encouragement</a:t>
            </a:r>
          </a:p>
          <a:p>
            <a:r>
              <a:rPr lang="en-US" dirty="0"/>
              <a:t>Case studies</a:t>
            </a:r>
          </a:p>
        </p:txBody>
      </p:sp>
      <p:sp>
        <p:nvSpPr>
          <p:cNvPr id="4" name="Slide Number Placeholder 3">
            <a:extLst>
              <a:ext uri="{FF2B5EF4-FFF2-40B4-BE49-F238E27FC236}">
                <a16:creationId xmlns:a16="http://schemas.microsoft.com/office/drawing/2014/main" id="{4A156786-2491-4483-A97B-D955966BE77A}"/>
              </a:ext>
            </a:extLst>
          </p:cNvPr>
          <p:cNvSpPr>
            <a:spLocks noGrp="1"/>
          </p:cNvSpPr>
          <p:nvPr>
            <p:ph type="sldNum" sz="quarter" idx="12"/>
          </p:nvPr>
        </p:nvSpPr>
        <p:spPr/>
        <p:txBody>
          <a:bodyPr/>
          <a:lstStyle/>
          <a:p>
            <a:fld id="{588A7B10-5B59-5847-A2D4-DA6B67CC2B64}" type="slidenum">
              <a:rPr lang="en-US" smtClean="0"/>
              <a:t>2</a:t>
            </a:fld>
            <a:endParaRPr lang="en-US"/>
          </a:p>
        </p:txBody>
      </p:sp>
    </p:spTree>
    <p:extLst>
      <p:ext uri="{BB962C8B-B14F-4D97-AF65-F5344CB8AC3E}">
        <p14:creationId xmlns:p14="http://schemas.microsoft.com/office/powerpoint/2010/main" val="32003634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FB3C6-FB91-4D6B-AE7F-598B1C65BA2B}"/>
              </a:ext>
            </a:extLst>
          </p:cNvPr>
          <p:cNvSpPr>
            <a:spLocks noGrp="1"/>
          </p:cNvSpPr>
          <p:nvPr>
            <p:ph type="title"/>
          </p:nvPr>
        </p:nvSpPr>
        <p:spPr/>
        <p:txBody>
          <a:bodyPr/>
          <a:lstStyle/>
          <a:p>
            <a:r>
              <a:rPr lang="en-US" dirty="0"/>
              <a:t>EDUCATION AND Encouragement</a:t>
            </a:r>
          </a:p>
        </p:txBody>
      </p:sp>
      <p:sp>
        <p:nvSpPr>
          <p:cNvPr id="3" name="Text Placeholder 2">
            <a:extLst>
              <a:ext uri="{FF2B5EF4-FFF2-40B4-BE49-F238E27FC236}">
                <a16:creationId xmlns:a16="http://schemas.microsoft.com/office/drawing/2014/main" id="{521B3F3C-C05D-4986-AD79-99DC00DDB778}"/>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A5C7F58-E74E-4F8D-B6D9-80BBC882E953}"/>
              </a:ext>
            </a:extLst>
          </p:cNvPr>
          <p:cNvSpPr>
            <a:spLocks noGrp="1"/>
          </p:cNvSpPr>
          <p:nvPr>
            <p:ph type="sldNum" sz="quarter" idx="12"/>
          </p:nvPr>
        </p:nvSpPr>
        <p:spPr/>
        <p:txBody>
          <a:bodyPr/>
          <a:lstStyle/>
          <a:p>
            <a:fld id="{588A7B10-5B59-5847-A2D4-DA6B67CC2B64}" type="slidenum">
              <a:rPr lang="en-US" smtClean="0"/>
              <a:t>20</a:t>
            </a:fld>
            <a:endParaRPr lang="en-US"/>
          </a:p>
        </p:txBody>
      </p:sp>
    </p:spTree>
    <p:extLst>
      <p:ext uri="{BB962C8B-B14F-4D97-AF65-F5344CB8AC3E}">
        <p14:creationId xmlns:p14="http://schemas.microsoft.com/office/powerpoint/2010/main" val="6480679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A2A9A-7720-42ED-B82D-F6F81147EBD3}"/>
              </a:ext>
            </a:extLst>
          </p:cNvPr>
          <p:cNvSpPr>
            <a:spLocks noGrp="1"/>
          </p:cNvSpPr>
          <p:nvPr>
            <p:ph type="title"/>
          </p:nvPr>
        </p:nvSpPr>
        <p:spPr/>
        <p:txBody>
          <a:bodyPr/>
          <a:lstStyle/>
          <a:p>
            <a:r>
              <a:rPr lang="en-US" dirty="0"/>
              <a:t>Education and Encouragement</a:t>
            </a:r>
          </a:p>
        </p:txBody>
      </p:sp>
      <p:sp>
        <p:nvSpPr>
          <p:cNvPr id="6" name="Content Placeholder 5">
            <a:extLst>
              <a:ext uri="{FF2B5EF4-FFF2-40B4-BE49-F238E27FC236}">
                <a16:creationId xmlns:a16="http://schemas.microsoft.com/office/drawing/2014/main" id="{ECFCEE31-5184-4108-9BC6-0155D13B0E00}"/>
              </a:ext>
            </a:extLst>
          </p:cNvPr>
          <p:cNvSpPr>
            <a:spLocks noGrp="1"/>
          </p:cNvSpPr>
          <p:nvPr>
            <p:ph idx="1"/>
          </p:nvPr>
        </p:nvSpPr>
        <p:spPr>
          <a:xfrm>
            <a:off x="359508" y="1200150"/>
            <a:ext cx="7789410" cy="3600450"/>
          </a:xfrm>
        </p:spPr>
        <p:txBody>
          <a:bodyPr>
            <a:normAutofit/>
          </a:bodyPr>
          <a:lstStyle/>
          <a:p>
            <a:r>
              <a:rPr lang="en-US" altLang="en-US" dirty="0"/>
              <a:t>Educate road users on different engineering treatments or new facilities</a:t>
            </a:r>
          </a:p>
          <a:p>
            <a:pPr lvl="1"/>
            <a:r>
              <a:rPr lang="en-US" altLang="en-US" dirty="0"/>
              <a:t>New traffic control device, signal timing changes, separated bike lanes, bike racks</a:t>
            </a:r>
          </a:p>
          <a:p>
            <a:r>
              <a:rPr lang="en-US" altLang="en-US" dirty="0"/>
              <a:t>Raise awareness regarding safety or planning issues or laws</a:t>
            </a:r>
          </a:p>
          <a:p>
            <a:r>
              <a:rPr lang="en-US" altLang="en-US" dirty="0"/>
              <a:t>Encourage active living and the use of nonmotorized modes of transport</a:t>
            </a:r>
          </a:p>
          <a:p>
            <a:r>
              <a:rPr lang="en-US" altLang="en-US" dirty="0"/>
              <a:t>Foster support for plans and projects</a:t>
            </a:r>
          </a:p>
          <a:p>
            <a:endParaRPr lang="en-US" dirty="0"/>
          </a:p>
        </p:txBody>
      </p:sp>
      <p:sp>
        <p:nvSpPr>
          <p:cNvPr id="5" name="Slide Number Placeholder 4">
            <a:extLst>
              <a:ext uri="{FF2B5EF4-FFF2-40B4-BE49-F238E27FC236}">
                <a16:creationId xmlns:a16="http://schemas.microsoft.com/office/drawing/2014/main" id="{443F333A-506C-480B-AF2E-93555967624E}"/>
              </a:ext>
            </a:extLst>
          </p:cNvPr>
          <p:cNvSpPr>
            <a:spLocks noGrp="1"/>
          </p:cNvSpPr>
          <p:nvPr>
            <p:ph type="sldNum" sz="quarter" idx="12"/>
          </p:nvPr>
        </p:nvSpPr>
        <p:spPr/>
        <p:txBody>
          <a:bodyPr/>
          <a:lstStyle/>
          <a:p>
            <a:fld id="{588A7B10-5B59-5847-A2D4-DA6B67CC2B64}" type="slidenum">
              <a:rPr lang="en-US" smtClean="0"/>
              <a:t>21</a:t>
            </a:fld>
            <a:endParaRPr lang="en-US"/>
          </a:p>
        </p:txBody>
      </p:sp>
    </p:spTree>
    <p:extLst>
      <p:ext uri="{BB962C8B-B14F-4D97-AF65-F5344CB8AC3E}">
        <p14:creationId xmlns:p14="http://schemas.microsoft.com/office/powerpoint/2010/main" val="9756137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A2A9A-7720-42ED-B82D-F6F81147EBD3}"/>
              </a:ext>
            </a:extLst>
          </p:cNvPr>
          <p:cNvSpPr>
            <a:spLocks noGrp="1"/>
          </p:cNvSpPr>
          <p:nvPr>
            <p:ph type="title"/>
          </p:nvPr>
        </p:nvSpPr>
        <p:spPr/>
        <p:txBody>
          <a:bodyPr/>
          <a:lstStyle/>
          <a:p>
            <a:r>
              <a:rPr lang="en-US" dirty="0"/>
              <a:t>Keys to Success</a:t>
            </a:r>
          </a:p>
        </p:txBody>
      </p:sp>
      <p:sp>
        <p:nvSpPr>
          <p:cNvPr id="6" name="Content Placeholder 5">
            <a:extLst>
              <a:ext uri="{FF2B5EF4-FFF2-40B4-BE49-F238E27FC236}">
                <a16:creationId xmlns:a16="http://schemas.microsoft.com/office/drawing/2014/main" id="{ECFCEE31-5184-4108-9BC6-0155D13B0E00}"/>
              </a:ext>
            </a:extLst>
          </p:cNvPr>
          <p:cNvSpPr>
            <a:spLocks noGrp="1"/>
          </p:cNvSpPr>
          <p:nvPr>
            <p:ph idx="1"/>
          </p:nvPr>
        </p:nvSpPr>
        <p:spPr>
          <a:xfrm>
            <a:off x="359507" y="1200150"/>
            <a:ext cx="7091495" cy="3600450"/>
          </a:xfrm>
        </p:spPr>
        <p:txBody>
          <a:bodyPr>
            <a:normAutofit/>
          </a:bodyPr>
          <a:lstStyle/>
          <a:p>
            <a:r>
              <a:rPr lang="en-US" dirty="0"/>
              <a:t>Consider the context:</a:t>
            </a:r>
          </a:p>
          <a:p>
            <a:pPr lvl="1"/>
            <a:r>
              <a:rPr lang="en-US" dirty="0"/>
              <a:t>Right design invites right use</a:t>
            </a:r>
          </a:p>
          <a:p>
            <a:pPr lvl="1"/>
            <a:r>
              <a:rPr lang="en-US" dirty="0"/>
              <a:t>Have realistic expectations</a:t>
            </a:r>
          </a:p>
          <a:p>
            <a:pPr lvl="1"/>
            <a:r>
              <a:rPr lang="en-US" dirty="0"/>
              <a:t>Engineering or land use changes may be needed first</a:t>
            </a:r>
          </a:p>
          <a:p>
            <a:r>
              <a:rPr lang="en-US" dirty="0"/>
              <a:t>Message and strategy tailored to intended audience</a:t>
            </a:r>
          </a:p>
          <a:p>
            <a:r>
              <a:rPr lang="en-US" dirty="0"/>
              <a:t>Combine and coordinate with other programs/projects</a:t>
            </a:r>
          </a:p>
          <a:p>
            <a:r>
              <a:rPr lang="en-US" dirty="0"/>
              <a:t>Use short-term and long-term efforts</a:t>
            </a:r>
          </a:p>
          <a:p>
            <a:r>
              <a:rPr lang="en-US" dirty="0"/>
              <a:t>Evaluate your program!</a:t>
            </a:r>
          </a:p>
          <a:p>
            <a:pPr lvl="1"/>
            <a:endParaRPr lang="en-US" dirty="0"/>
          </a:p>
        </p:txBody>
      </p:sp>
      <p:sp>
        <p:nvSpPr>
          <p:cNvPr id="5" name="Slide Number Placeholder 4">
            <a:extLst>
              <a:ext uri="{FF2B5EF4-FFF2-40B4-BE49-F238E27FC236}">
                <a16:creationId xmlns:a16="http://schemas.microsoft.com/office/drawing/2014/main" id="{443F333A-506C-480B-AF2E-93555967624E}"/>
              </a:ext>
            </a:extLst>
          </p:cNvPr>
          <p:cNvSpPr>
            <a:spLocks noGrp="1"/>
          </p:cNvSpPr>
          <p:nvPr>
            <p:ph type="sldNum" sz="quarter" idx="12"/>
          </p:nvPr>
        </p:nvSpPr>
        <p:spPr/>
        <p:txBody>
          <a:bodyPr/>
          <a:lstStyle/>
          <a:p>
            <a:fld id="{588A7B10-5B59-5847-A2D4-DA6B67CC2B64}" type="slidenum">
              <a:rPr lang="en-US" smtClean="0"/>
              <a:t>22</a:t>
            </a:fld>
            <a:endParaRPr lang="en-US"/>
          </a:p>
        </p:txBody>
      </p:sp>
    </p:spTree>
    <p:extLst>
      <p:ext uri="{BB962C8B-B14F-4D97-AF65-F5344CB8AC3E}">
        <p14:creationId xmlns:p14="http://schemas.microsoft.com/office/powerpoint/2010/main" val="13696312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illboard that says &quot;stop for pedestrians&quot; and has an image of a PH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9670" y="1160748"/>
            <a:ext cx="3750567" cy="1411002"/>
          </a:xfrm>
          <a:prstGeom prst="rect">
            <a:avLst/>
          </a:prstGeom>
        </p:spPr>
      </p:pic>
      <p:sp>
        <p:nvSpPr>
          <p:cNvPr id="2" name="Title 1">
            <a:extLst>
              <a:ext uri="{FF2B5EF4-FFF2-40B4-BE49-F238E27FC236}">
                <a16:creationId xmlns:a16="http://schemas.microsoft.com/office/drawing/2014/main" id="{1885F2FA-E836-40D6-8962-29D480C8F57A}"/>
              </a:ext>
            </a:extLst>
          </p:cNvPr>
          <p:cNvSpPr>
            <a:spLocks noGrp="1"/>
          </p:cNvSpPr>
          <p:nvPr>
            <p:ph type="title"/>
          </p:nvPr>
        </p:nvSpPr>
        <p:spPr/>
        <p:txBody>
          <a:bodyPr/>
          <a:lstStyle/>
          <a:p>
            <a:r>
              <a:rPr lang="en-US" dirty="0"/>
              <a:t>Case Study - Education</a:t>
            </a:r>
          </a:p>
        </p:txBody>
      </p:sp>
      <p:sp>
        <p:nvSpPr>
          <p:cNvPr id="3" name="Content Placeholder 2">
            <a:extLst>
              <a:ext uri="{FF2B5EF4-FFF2-40B4-BE49-F238E27FC236}">
                <a16:creationId xmlns:a16="http://schemas.microsoft.com/office/drawing/2014/main" id="{5DCE1440-2CEE-4464-99AD-516AAF353BBD}"/>
              </a:ext>
            </a:extLst>
          </p:cNvPr>
          <p:cNvSpPr>
            <a:spLocks noGrp="1"/>
          </p:cNvSpPr>
          <p:nvPr>
            <p:ph sz="half" idx="1"/>
          </p:nvPr>
        </p:nvSpPr>
        <p:spPr>
          <a:xfrm>
            <a:off x="187178" y="1152144"/>
            <a:ext cx="4212492" cy="3850162"/>
          </a:xfrm>
        </p:spPr>
        <p:txBody>
          <a:bodyPr>
            <a:normAutofit fontScale="92500" lnSpcReduction="20000"/>
          </a:bodyPr>
          <a:lstStyle/>
          <a:p>
            <a:r>
              <a:rPr lang="en-US" dirty="0"/>
              <a:t>PHB installation and education in Florida</a:t>
            </a:r>
          </a:p>
          <a:p>
            <a:pPr lvl="1"/>
            <a:r>
              <a:rPr lang="en-US" dirty="0"/>
              <a:t>New PHB systems at multiple crosswalks to control traffic, first installs in the region</a:t>
            </a:r>
          </a:p>
          <a:p>
            <a:pPr marL="342900" lvl="1">
              <a:buClr>
                <a:schemeClr val="accent1"/>
              </a:buClr>
            </a:pPr>
            <a:r>
              <a:rPr lang="en-US" sz="2800" dirty="0">
                <a:solidFill>
                  <a:schemeClr val="tx1"/>
                </a:solidFill>
              </a:rPr>
              <a:t>Education strategies:</a:t>
            </a:r>
          </a:p>
          <a:p>
            <a:pPr lvl="1"/>
            <a:r>
              <a:rPr lang="en-US" dirty="0"/>
              <a:t>Billboards, bus benches, door hangers, etc.</a:t>
            </a:r>
          </a:p>
          <a:p>
            <a:pPr lvl="1"/>
            <a:r>
              <a:rPr lang="en-US" dirty="0"/>
              <a:t>On-street, in-person education events</a:t>
            </a:r>
          </a:p>
        </p:txBody>
      </p:sp>
      <p:sp>
        <p:nvSpPr>
          <p:cNvPr id="5" name="Slide Number Placeholder 4">
            <a:extLst>
              <a:ext uri="{FF2B5EF4-FFF2-40B4-BE49-F238E27FC236}">
                <a16:creationId xmlns:a16="http://schemas.microsoft.com/office/drawing/2014/main" id="{8B4B5244-1414-4E8C-BB25-83A3C7AEF24F}"/>
              </a:ext>
            </a:extLst>
          </p:cNvPr>
          <p:cNvSpPr>
            <a:spLocks noGrp="1"/>
          </p:cNvSpPr>
          <p:nvPr>
            <p:ph type="sldNum" sz="quarter" idx="12"/>
          </p:nvPr>
        </p:nvSpPr>
        <p:spPr/>
        <p:txBody>
          <a:bodyPr/>
          <a:lstStyle/>
          <a:p>
            <a:fld id="{588A7B10-5B59-5847-A2D4-DA6B67CC2B64}" type="slidenum">
              <a:rPr lang="en-US" smtClean="0"/>
              <a:t>23</a:t>
            </a:fld>
            <a:endParaRPr lang="en-US"/>
          </a:p>
        </p:txBody>
      </p:sp>
      <p:sp>
        <p:nvSpPr>
          <p:cNvPr id="7" name="TextBox 6"/>
          <p:cNvSpPr txBox="1"/>
          <p:nvPr/>
        </p:nvSpPr>
        <p:spPr>
          <a:xfrm>
            <a:off x="5692588" y="2580354"/>
            <a:ext cx="2457649" cy="261610"/>
          </a:xfrm>
          <a:prstGeom prst="rect">
            <a:avLst/>
          </a:prstGeom>
          <a:noFill/>
        </p:spPr>
        <p:txBody>
          <a:bodyPr wrap="square" rtlCol="0">
            <a:spAutoFit/>
          </a:bodyPr>
          <a:lstStyle/>
          <a:p>
            <a:pPr algn="r"/>
            <a:r>
              <a:rPr lang="en-US" sz="1050" i="1" dirty="0"/>
              <a:t>Federal Highway Administration</a:t>
            </a:r>
          </a:p>
        </p:txBody>
      </p:sp>
    </p:spTree>
    <p:extLst>
      <p:ext uri="{BB962C8B-B14F-4D97-AF65-F5344CB8AC3E}">
        <p14:creationId xmlns:p14="http://schemas.microsoft.com/office/powerpoint/2010/main" val="39854015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pedbikeimages.org/mediumimages/laciclovia2.jpg">
            <a:extLst>
              <a:ext uri="{FF2B5EF4-FFF2-40B4-BE49-F238E27FC236}">
                <a16:creationId xmlns:a16="http://schemas.microsoft.com/office/drawing/2014/main" id="{DD19C355-71F9-4E46-8D74-B8DAB76AFF5B}"/>
              </a:ext>
            </a:extLst>
          </p:cNvPr>
          <p:cNvPicPr>
            <a:picLocks noChangeAspect="1" noChangeArrowheads="1"/>
          </p:cNvPicPr>
          <p:nvPr/>
        </p:nvPicPr>
        <p:blipFill rotWithShape="1">
          <a:blip r:embed="rId3">
            <a:alphaModFix amt="20000"/>
            <a:extLst>
              <a:ext uri="{28A0092B-C50C-407E-A947-70E740481C1C}">
                <a14:useLocalDpi xmlns:a14="http://schemas.microsoft.com/office/drawing/2010/main" val="0"/>
              </a:ext>
            </a:extLst>
          </a:blip>
          <a:srcRect l="1107" b="18865"/>
          <a:stretch/>
        </p:blipFill>
        <p:spPr bwMode="auto">
          <a:xfrm>
            <a:off x="-1" y="-1"/>
            <a:ext cx="8359085" cy="51435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9E5B0B5-146B-46D7-A3CE-C35862C3C724}"/>
              </a:ext>
            </a:extLst>
          </p:cNvPr>
          <p:cNvSpPr>
            <a:spLocks noGrp="1"/>
          </p:cNvSpPr>
          <p:nvPr>
            <p:ph type="title"/>
          </p:nvPr>
        </p:nvSpPr>
        <p:spPr>
          <a:xfrm>
            <a:off x="359508" y="102740"/>
            <a:ext cx="7620000" cy="857250"/>
          </a:xfrm>
        </p:spPr>
        <p:txBody>
          <a:bodyPr>
            <a:normAutofit fontScale="90000"/>
          </a:bodyPr>
          <a:lstStyle/>
          <a:p>
            <a:r>
              <a:rPr lang="en-US" dirty="0"/>
              <a:t>Encouragement – Open Streets</a:t>
            </a:r>
          </a:p>
        </p:txBody>
      </p:sp>
      <p:sp>
        <p:nvSpPr>
          <p:cNvPr id="8" name="Content Placeholder 7">
            <a:extLst>
              <a:ext uri="{FF2B5EF4-FFF2-40B4-BE49-F238E27FC236}">
                <a16:creationId xmlns:a16="http://schemas.microsoft.com/office/drawing/2014/main" id="{79D38F84-C443-4BA9-8DFE-7DF8FA88375A}"/>
              </a:ext>
            </a:extLst>
          </p:cNvPr>
          <p:cNvSpPr>
            <a:spLocks noGrp="1"/>
          </p:cNvSpPr>
          <p:nvPr>
            <p:ph sz="half" idx="1"/>
          </p:nvPr>
        </p:nvSpPr>
        <p:spPr>
          <a:xfrm>
            <a:off x="0" y="1155940"/>
            <a:ext cx="7686136" cy="4243460"/>
          </a:xfrm>
        </p:spPr>
        <p:txBody>
          <a:bodyPr>
            <a:normAutofit/>
          </a:bodyPr>
          <a:lstStyle/>
          <a:p>
            <a:pPr marL="411480" lvl="1" indent="0">
              <a:buNone/>
            </a:pPr>
            <a:r>
              <a:rPr lang="en-US" dirty="0">
                <a:solidFill>
                  <a:schemeClr val="tx1"/>
                </a:solidFill>
              </a:rPr>
              <a:t>Open Streets - temporarily closing streets to automobiles and organizing public activities to encourage healthier transportation and living habits.</a:t>
            </a:r>
          </a:p>
          <a:p>
            <a:pPr lvl="1"/>
            <a:endParaRPr lang="en-US" dirty="0">
              <a:solidFill>
                <a:schemeClr val="tx1"/>
              </a:solidFill>
            </a:endParaRPr>
          </a:p>
          <a:p>
            <a:pPr lvl="1"/>
            <a:r>
              <a:rPr lang="en-US" dirty="0">
                <a:solidFill>
                  <a:schemeClr val="tx1"/>
                </a:solidFill>
              </a:rPr>
              <a:t>Opportunities for:</a:t>
            </a:r>
          </a:p>
          <a:p>
            <a:pPr lvl="2"/>
            <a:r>
              <a:rPr lang="en-US" dirty="0">
                <a:solidFill>
                  <a:schemeClr val="tx2"/>
                </a:solidFill>
              </a:rPr>
              <a:t>Civic engagement</a:t>
            </a:r>
          </a:p>
          <a:p>
            <a:pPr lvl="2"/>
            <a:r>
              <a:rPr lang="en-US" dirty="0">
                <a:solidFill>
                  <a:schemeClr val="tx2"/>
                </a:solidFill>
              </a:rPr>
              <a:t>Promoting walking and bicycling initiatives</a:t>
            </a:r>
          </a:p>
          <a:p>
            <a:pPr lvl="2"/>
            <a:r>
              <a:rPr lang="en-US" dirty="0">
                <a:solidFill>
                  <a:schemeClr val="tx2"/>
                </a:solidFill>
              </a:rPr>
              <a:t>Education and advocacy</a:t>
            </a:r>
          </a:p>
        </p:txBody>
      </p:sp>
      <p:sp>
        <p:nvSpPr>
          <p:cNvPr id="7" name="Slide Number Placeholder 6">
            <a:extLst>
              <a:ext uri="{FF2B5EF4-FFF2-40B4-BE49-F238E27FC236}">
                <a16:creationId xmlns:a16="http://schemas.microsoft.com/office/drawing/2014/main" id="{FA613D62-16EB-40D4-8C22-2B5B01DE6D89}"/>
              </a:ext>
            </a:extLst>
          </p:cNvPr>
          <p:cNvSpPr>
            <a:spLocks noGrp="1"/>
          </p:cNvSpPr>
          <p:nvPr>
            <p:ph type="sldNum" sz="quarter" idx="12"/>
          </p:nvPr>
        </p:nvSpPr>
        <p:spPr/>
        <p:txBody>
          <a:bodyPr/>
          <a:lstStyle/>
          <a:p>
            <a:fld id="{588A7B10-5B59-5847-A2D4-DA6B67CC2B64}" type="slidenum">
              <a:rPr lang="en-US" smtClean="0"/>
              <a:t>24</a:t>
            </a:fld>
            <a:endParaRPr lang="en-US"/>
          </a:p>
        </p:txBody>
      </p:sp>
    </p:spTree>
    <p:extLst>
      <p:ext uri="{BB962C8B-B14F-4D97-AF65-F5344CB8AC3E}">
        <p14:creationId xmlns:p14="http://schemas.microsoft.com/office/powerpoint/2010/main" val="38019799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88A7B10-5B59-5847-A2D4-DA6B67CC2B64}" type="slidenum">
              <a:rPr lang="en-US" smtClean="0"/>
              <a:t>25</a:t>
            </a:fld>
            <a:endParaRPr lang="en-US"/>
          </a:p>
        </p:txBody>
      </p:sp>
      <p:sp>
        <p:nvSpPr>
          <p:cNvPr id="9" name="Content Placeholder 8"/>
          <p:cNvSpPr>
            <a:spLocks noGrp="1"/>
          </p:cNvSpPr>
          <p:nvPr>
            <p:ph idx="1"/>
          </p:nvPr>
        </p:nvSpPr>
        <p:spPr>
          <a:xfrm>
            <a:off x="359508" y="1200149"/>
            <a:ext cx="7620000" cy="3838015"/>
          </a:xfrm>
        </p:spPr>
        <p:txBody>
          <a:bodyPr>
            <a:normAutofit/>
          </a:bodyPr>
          <a:lstStyle/>
          <a:p>
            <a:r>
              <a:rPr lang="en-US" dirty="0"/>
              <a:t>2011 – one event with 5,000 attendance</a:t>
            </a:r>
          </a:p>
          <a:p>
            <a:r>
              <a:rPr lang="en-US" dirty="0"/>
              <a:t>2018 – seven events with 93,000 attendance</a:t>
            </a:r>
          </a:p>
          <a:p>
            <a:r>
              <a:rPr lang="en-US" dirty="0"/>
              <a:t>Strong local focus</a:t>
            </a:r>
          </a:p>
          <a:p>
            <a:pPr lvl="1"/>
            <a:r>
              <a:rPr lang="en-US" dirty="0"/>
              <a:t>Most hosts are businesses, organizations from within 5 block radius</a:t>
            </a:r>
          </a:p>
          <a:p>
            <a:r>
              <a:rPr lang="en-US" dirty="0"/>
              <a:t>City involvement</a:t>
            </a:r>
          </a:p>
          <a:p>
            <a:pPr lvl="1"/>
            <a:r>
              <a:rPr lang="en-US" dirty="0"/>
              <a:t>City of Minneapolis sponsors the events</a:t>
            </a:r>
          </a:p>
          <a:p>
            <a:r>
              <a:rPr lang="en-US" dirty="0"/>
              <a:t>Transportation Advocacy</a:t>
            </a:r>
          </a:p>
          <a:p>
            <a:pPr lvl="1"/>
            <a:r>
              <a:rPr lang="en-US" dirty="0"/>
              <a:t>Organized by active transportation advocacy group</a:t>
            </a:r>
          </a:p>
          <a:p>
            <a:pPr lvl="1"/>
            <a:r>
              <a:rPr lang="en-US" dirty="0"/>
              <a:t>Public transit is free to MPLS events</a:t>
            </a:r>
          </a:p>
          <a:p>
            <a:pPr lvl="1"/>
            <a:endParaRPr lang="en-US" dirty="0"/>
          </a:p>
        </p:txBody>
      </p:sp>
      <p:pic>
        <p:nvPicPr>
          <p:cNvPr id="10" name="Picture 9" descr="Open Streets MPLS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4127" y="518462"/>
            <a:ext cx="4520241" cy="366753"/>
          </a:xfrm>
          <a:prstGeom prst="rect">
            <a:avLst/>
          </a:prstGeom>
        </p:spPr>
      </p:pic>
      <p:sp>
        <p:nvSpPr>
          <p:cNvPr id="6" name="Title 1">
            <a:extLst>
              <a:ext uri="{FF2B5EF4-FFF2-40B4-BE49-F238E27FC236}">
                <a16:creationId xmlns:a16="http://schemas.microsoft.com/office/drawing/2014/main" id="{94F6BE1C-7778-42BB-BF95-2998B45BD264}"/>
              </a:ext>
            </a:extLst>
          </p:cNvPr>
          <p:cNvSpPr>
            <a:spLocks noGrp="1"/>
          </p:cNvSpPr>
          <p:nvPr>
            <p:ph type="title"/>
          </p:nvPr>
        </p:nvSpPr>
        <p:spPr>
          <a:xfrm>
            <a:off x="359508" y="205979"/>
            <a:ext cx="3254960" cy="857250"/>
          </a:xfrm>
        </p:spPr>
        <p:txBody>
          <a:bodyPr/>
          <a:lstStyle/>
          <a:p>
            <a:r>
              <a:rPr lang="en-US" dirty="0"/>
              <a:t>Case Study -</a:t>
            </a:r>
          </a:p>
        </p:txBody>
      </p:sp>
    </p:spTree>
    <p:extLst>
      <p:ext uri="{BB962C8B-B14F-4D97-AF65-F5344CB8AC3E}">
        <p14:creationId xmlns:p14="http://schemas.microsoft.com/office/powerpoint/2010/main" val="33810894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2E5E3-16AC-4273-952A-E16CC6A31DA0}"/>
              </a:ext>
            </a:extLst>
          </p:cNvPr>
          <p:cNvSpPr>
            <a:spLocks noGrp="1"/>
          </p:cNvSpPr>
          <p:nvPr>
            <p:ph type="title"/>
          </p:nvPr>
        </p:nvSpPr>
        <p:spPr/>
        <p:txBody>
          <a:bodyPr/>
          <a:lstStyle/>
          <a:p>
            <a:r>
              <a:rPr lang="en-US" dirty="0"/>
              <a:t>Evaluating Public Engagement</a:t>
            </a:r>
          </a:p>
        </p:txBody>
      </p:sp>
      <p:sp>
        <p:nvSpPr>
          <p:cNvPr id="3" name="Content Placeholder 2">
            <a:extLst>
              <a:ext uri="{FF2B5EF4-FFF2-40B4-BE49-F238E27FC236}">
                <a16:creationId xmlns:a16="http://schemas.microsoft.com/office/drawing/2014/main" id="{EC76E303-C91C-42AD-85CB-C9758C8F41F0}"/>
              </a:ext>
            </a:extLst>
          </p:cNvPr>
          <p:cNvSpPr>
            <a:spLocks noGrp="1"/>
          </p:cNvSpPr>
          <p:nvPr>
            <p:ph sz="half" idx="1"/>
          </p:nvPr>
        </p:nvSpPr>
        <p:spPr>
          <a:xfrm>
            <a:off x="359507" y="1152144"/>
            <a:ext cx="3791151" cy="3442716"/>
          </a:xfrm>
        </p:spPr>
        <p:txBody>
          <a:bodyPr>
            <a:normAutofit lnSpcReduction="10000"/>
          </a:bodyPr>
          <a:lstStyle/>
          <a:p>
            <a:r>
              <a:rPr lang="en-US" dirty="0"/>
              <a:t>Why Evaluate?</a:t>
            </a:r>
          </a:p>
          <a:p>
            <a:pPr lvl="1"/>
            <a:r>
              <a:rPr lang="en-US" dirty="0"/>
              <a:t>Leverage data to:</a:t>
            </a:r>
          </a:p>
          <a:p>
            <a:pPr lvl="2"/>
            <a:r>
              <a:rPr lang="en-US" dirty="0"/>
              <a:t>Increase policymaker support</a:t>
            </a:r>
          </a:p>
          <a:p>
            <a:pPr lvl="2"/>
            <a:r>
              <a:rPr lang="en-US" dirty="0"/>
              <a:t>Secure funding</a:t>
            </a:r>
          </a:p>
          <a:p>
            <a:pPr lvl="2"/>
            <a:r>
              <a:rPr lang="en-US" dirty="0"/>
              <a:t>Strengthen community investment</a:t>
            </a:r>
          </a:p>
          <a:p>
            <a:pPr lvl="2"/>
            <a:r>
              <a:rPr lang="en-US" dirty="0"/>
              <a:t>Improve future efforts</a:t>
            </a:r>
          </a:p>
          <a:p>
            <a:endParaRPr lang="en-US" dirty="0"/>
          </a:p>
          <a:p>
            <a:pPr marL="777240" lvl="2" indent="0">
              <a:buNone/>
            </a:pPr>
            <a:endParaRPr lang="en-US" dirty="0"/>
          </a:p>
        </p:txBody>
      </p:sp>
      <p:sp>
        <p:nvSpPr>
          <p:cNvPr id="4" name="Content Placeholder 3">
            <a:extLst>
              <a:ext uri="{FF2B5EF4-FFF2-40B4-BE49-F238E27FC236}">
                <a16:creationId xmlns:a16="http://schemas.microsoft.com/office/drawing/2014/main" id="{0F257D49-B6B3-45E0-A1AD-934DC486B37E}"/>
              </a:ext>
            </a:extLst>
          </p:cNvPr>
          <p:cNvSpPr>
            <a:spLocks noGrp="1"/>
          </p:cNvSpPr>
          <p:nvPr>
            <p:ph sz="half" idx="2"/>
          </p:nvPr>
        </p:nvSpPr>
        <p:spPr>
          <a:xfrm>
            <a:off x="4150658" y="1152144"/>
            <a:ext cx="3828850" cy="3442716"/>
          </a:xfrm>
        </p:spPr>
        <p:txBody>
          <a:bodyPr>
            <a:normAutofit lnSpcReduction="10000"/>
          </a:bodyPr>
          <a:lstStyle/>
          <a:p>
            <a:r>
              <a:rPr lang="en-US" dirty="0"/>
              <a:t>Data Collection</a:t>
            </a:r>
          </a:p>
          <a:p>
            <a:pPr lvl="1"/>
            <a:r>
              <a:rPr lang="en-US" dirty="0"/>
              <a:t>Qualitative</a:t>
            </a:r>
          </a:p>
          <a:p>
            <a:pPr lvl="2"/>
            <a:r>
              <a:rPr lang="en-US" dirty="0"/>
              <a:t>Surveys, testimonials, stakeholder interviews/ public comment periods…</a:t>
            </a:r>
          </a:p>
          <a:p>
            <a:pPr lvl="1"/>
            <a:r>
              <a:rPr lang="en-US" dirty="0"/>
              <a:t>Quantitative</a:t>
            </a:r>
          </a:p>
          <a:p>
            <a:pPr lvl="2"/>
            <a:r>
              <a:rPr lang="en-US" dirty="0"/>
              <a:t>Number of flyers mailed, meeting participation, etc.</a:t>
            </a:r>
          </a:p>
          <a:p>
            <a:pPr lvl="2"/>
            <a:endParaRPr lang="en-US" dirty="0"/>
          </a:p>
        </p:txBody>
      </p:sp>
      <p:sp>
        <p:nvSpPr>
          <p:cNvPr id="5" name="Slide Number Placeholder 4">
            <a:extLst>
              <a:ext uri="{FF2B5EF4-FFF2-40B4-BE49-F238E27FC236}">
                <a16:creationId xmlns:a16="http://schemas.microsoft.com/office/drawing/2014/main" id="{8DD76E46-8AC0-4E14-999A-046598700D29}"/>
              </a:ext>
            </a:extLst>
          </p:cNvPr>
          <p:cNvSpPr>
            <a:spLocks noGrp="1"/>
          </p:cNvSpPr>
          <p:nvPr>
            <p:ph type="sldNum" sz="quarter" idx="12"/>
          </p:nvPr>
        </p:nvSpPr>
        <p:spPr/>
        <p:txBody>
          <a:bodyPr/>
          <a:lstStyle/>
          <a:p>
            <a:fld id="{588A7B10-5B59-5847-A2D4-DA6B67CC2B64}" type="slidenum">
              <a:rPr lang="en-US" smtClean="0"/>
              <a:t>26</a:t>
            </a:fld>
            <a:endParaRPr lang="en-US"/>
          </a:p>
        </p:txBody>
      </p:sp>
    </p:spTree>
    <p:extLst>
      <p:ext uri="{BB962C8B-B14F-4D97-AF65-F5344CB8AC3E}">
        <p14:creationId xmlns:p14="http://schemas.microsoft.com/office/powerpoint/2010/main" val="38230976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FC71E-10C2-4FD7-A2DA-B1F082748168}"/>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63E834BA-A25C-4A25-AC96-E8B91C47A55E}"/>
              </a:ext>
            </a:extLst>
          </p:cNvPr>
          <p:cNvSpPr>
            <a:spLocks noGrp="1"/>
          </p:cNvSpPr>
          <p:nvPr>
            <p:ph idx="1"/>
          </p:nvPr>
        </p:nvSpPr>
        <p:spPr/>
        <p:txBody>
          <a:bodyPr/>
          <a:lstStyle/>
          <a:p>
            <a:r>
              <a:rPr lang="en-US" dirty="0"/>
              <a:t>Public engagement should be an ongoing conversation that exists as part of a feedback loop</a:t>
            </a:r>
          </a:p>
          <a:p>
            <a:r>
              <a:rPr lang="en-US" dirty="0"/>
              <a:t>Carefully consider your engagement goals when choosing strategies; check for overlapping efforts in your community</a:t>
            </a:r>
          </a:p>
          <a:p>
            <a:r>
              <a:rPr lang="en-US" dirty="0"/>
              <a:t>Education and encouragement activities can double as public engagement opportunities</a:t>
            </a:r>
          </a:p>
          <a:p>
            <a:r>
              <a:rPr lang="en-US" dirty="0"/>
              <a:t>Community members should be empowered to work with government as partners</a:t>
            </a:r>
          </a:p>
        </p:txBody>
      </p:sp>
      <p:sp>
        <p:nvSpPr>
          <p:cNvPr id="4" name="Slide Number Placeholder 3">
            <a:extLst>
              <a:ext uri="{FF2B5EF4-FFF2-40B4-BE49-F238E27FC236}">
                <a16:creationId xmlns:a16="http://schemas.microsoft.com/office/drawing/2014/main" id="{E54B7515-C826-4FB0-89D1-B226F4C06200}"/>
              </a:ext>
            </a:extLst>
          </p:cNvPr>
          <p:cNvSpPr>
            <a:spLocks noGrp="1"/>
          </p:cNvSpPr>
          <p:nvPr>
            <p:ph type="sldNum" sz="quarter" idx="12"/>
          </p:nvPr>
        </p:nvSpPr>
        <p:spPr/>
        <p:txBody>
          <a:bodyPr/>
          <a:lstStyle/>
          <a:p>
            <a:fld id="{588A7B10-5B59-5847-A2D4-DA6B67CC2B64}" type="slidenum">
              <a:rPr lang="en-US" smtClean="0"/>
              <a:t>27</a:t>
            </a:fld>
            <a:endParaRPr lang="en-US"/>
          </a:p>
        </p:txBody>
      </p:sp>
    </p:spTree>
    <p:extLst>
      <p:ext uri="{BB962C8B-B14F-4D97-AF65-F5344CB8AC3E}">
        <p14:creationId xmlns:p14="http://schemas.microsoft.com/office/powerpoint/2010/main" val="22523232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09896-312B-4B07-ABFE-B42ECE38392F}"/>
              </a:ext>
            </a:extLst>
          </p:cNvPr>
          <p:cNvSpPr>
            <a:spLocks noGrp="1"/>
          </p:cNvSpPr>
          <p:nvPr>
            <p:ph type="title"/>
          </p:nvPr>
        </p:nvSpPr>
        <p:spPr/>
        <p:txBody>
          <a:bodyPr/>
          <a:lstStyle/>
          <a:p>
            <a:r>
              <a:rPr lang="en-US" dirty="0"/>
              <a:t>Why Have Public Engagement?</a:t>
            </a:r>
          </a:p>
        </p:txBody>
      </p:sp>
      <p:sp>
        <p:nvSpPr>
          <p:cNvPr id="3" name="Content Placeholder 2">
            <a:extLst>
              <a:ext uri="{FF2B5EF4-FFF2-40B4-BE49-F238E27FC236}">
                <a16:creationId xmlns:a16="http://schemas.microsoft.com/office/drawing/2014/main" id="{B3D55530-BC42-4784-B914-6B40B84D2F04}"/>
              </a:ext>
            </a:extLst>
          </p:cNvPr>
          <p:cNvSpPr>
            <a:spLocks noGrp="1"/>
          </p:cNvSpPr>
          <p:nvPr>
            <p:ph idx="1"/>
          </p:nvPr>
        </p:nvSpPr>
        <p:spPr/>
        <p:txBody>
          <a:bodyPr/>
          <a:lstStyle/>
          <a:p>
            <a:r>
              <a:rPr lang="en-US" altLang="en-US" dirty="0"/>
              <a:t>Gap between what you </a:t>
            </a:r>
            <a:r>
              <a:rPr lang="en-US" altLang="en-US" i="1" dirty="0"/>
              <a:t>think</a:t>
            </a:r>
            <a:r>
              <a:rPr lang="en-US" altLang="en-US" dirty="0"/>
              <a:t> citizens want and what they </a:t>
            </a:r>
            <a:r>
              <a:rPr lang="en-US" altLang="en-US" i="1" dirty="0"/>
              <a:t>actually</a:t>
            </a:r>
            <a:r>
              <a:rPr lang="en-US" altLang="en-US" dirty="0"/>
              <a:t> want</a:t>
            </a:r>
          </a:p>
          <a:p>
            <a:r>
              <a:rPr lang="en-US" altLang="en-US" dirty="0"/>
              <a:t>Better problem identification leads to better outcomes</a:t>
            </a:r>
          </a:p>
          <a:p>
            <a:r>
              <a:rPr lang="en-US" altLang="en-US" dirty="0"/>
              <a:t>Improved fundraising opportunities</a:t>
            </a:r>
          </a:p>
          <a:p>
            <a:r>
              <a:rPr lang="en-US" altLang="en-US" dirty="0"/>
              <a:t>Sustainability and momentum</a:t>
            </a:r>
          </a:p>
          <a:p>
            <a:r>
              <a:rPr lang="en-US" altLang="en-US" i="1" dirty="0"/>
              <a:t>Others?</a:t>
            </a:r>
          </a:p>
        </p:txBody>
      </p:sp>
      <p:sp>
        <p:nvSpPr>
          <p:cNvPr id="4" name="Slide Number Placeholder 3">
            <a:extLst>
              <a:ext uri="{FF2B5EF4-FFF2-40B4-BE49-F238E27FC236}">
                <a16:creationId xmlns:a16="http://schemas.microsoft.com/office/drawing/2014/main" id="{29E2015D-E96A-40B7-AF08-0CB16A5BB049}"/>
              </a:ext>
            </a:extLst>
          </p:cNvPr>
          <p:cNvSpPr>
            <a:spLocks noGrp="1"/>
          </p:cNvSpPr>
          <p:nvPr>
            <p:ph type="sldNum" sz="quarter" idx="12"/>
          </p:nvPr>
        </p:nvSpPr>
        <p:spPr/>
        <p:txBody>
          <a:bodyPr/>
          <a:lstStyle/>
          <a:p>
            <a:fld id="{588A7B10-5B59-5847-A2D4-DA6B67CC2B64}" type="slidenum">
              <a:rPr lang="en-US" smtClean="0"/>
              <a:t>3</a:t>
            </a:fld>
            <a:endParaRPr lang="en-US" dirty="0"/>
          </a:p>
        </p:txBody>
      </p:sp>
    </p:spTree>
    <p:extLst>
      <p:ext uri="{BB962C8B-B14F-4D97-AF65-F5344CB8AC3E}">
        <p14:creationId xmlns:p14="http://schemas.microsoft.com/office/powerpoint/2010/main" val="1893495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192B7-5D66-475B-B746-32225743BC2E}"/>
              </a:ext>
            </a:extLst>
          </p:cNvPr>
          <p:cNvSpPr>
            <a:spLocks noGrp="1"/>
          </p:cNvSpPr>
          <p:nvPr>
            <p:ph type="title"/>
          </p:nvPr>
        </p:nvSpPr>
        <p:spPr/>
        <p:txBody>
          <a:bodyPr/>
          <a:lstStyle/>
          <a:p>
            <a:r>
              <a:rPr lang="en-US" dirty="0"/>
              <a:t>What is Public Engagement?</a:t>
            </a:r>
          </a:p>
        </p:txBody>
      </p:sp>
      <p:sp>
        <p:nvSpPr>
          <p:cNvPr id="3" name="Content Placeholder 2">
            <a:extLst>
              <a:ext uri="{FF2B5EF4-FFF2-40B4-BE49-F238E27FC236}">
                <a16:creationId xmlns:a16="http://schemas.microsoft.com/office/drawing/2014/main" id="{4DA945C1-DE59-4029-B066-E3286F01A43C}"/>
              </a:ext>
            </a:extLst>
          </p:cNvPr>
          <p:cNvSpPr>
            <a:spLocks noGrp="1"/>
          </p:cNvSpPr>
          <p:nvPr>
            <p:ph idx="1"/>
          </p:nvPr>
        </p:nvSpPr>
        <p:spPr/>
        <p:txBody>
          <a:bodyPr/>
          <a:lstStyle/>
          <a:p>
            <a:r>
              <a:rPr lang="en-US" dirty="0"/>
              <a:t>…often referred to as public input, public participation</a:t>
            </a:r>
          </a:p>
          <a:p>
            <a:pPr marL="114300" indent="0">
              <a:buNone/>
            </a:pPr>
            <a:endParaRPr lang="en-US" dirty="0"/>
          </a:p>
          <a:p>
            <a:r>
              <a:rPr lang="en-US" dirty="0"/>
              <a:t>Typically:</a:t>
            </a:r>
          </a:p>
          <a:p>
            <a:pPr lvl="1"/>
            <a:r>
              <a:rPr lang="en-US" dirty="0"/>
              <a:t>Informing the public and seeking their input over the lifespan of a project</a:t>
            </a:r>
          </a:p>
          <a:p>
            <a:pPr lvl="0">
              <a:buClr>
                <a:srgbClr val="A9A9A9"/>
              </a:buClr>
            </a:pPr>
            <a:r>
              <a:rPr lang="en-US" dirty="0">
                <a:solidFill>
                  <a:srgbClr val="2F2B20"/>
                </a:solidFill>
              </a:rPr>
              <a:t>Ideally:</a:t>
            </a:r>
          </a:p>
          <a:p>
            <a:pPr lvl="1"/>
            <a:r>
              <a:rPr lang="en-US" dirty="0"/>
              <a:t>It’s an ongoing conversation</a:t>
            </a:r>
          </a:p>
          <a:p>
            <a:pPr lvl="1"/>
            <a:r>
              <a:rPr lang="en-US" dirty="0"/>
              <a:t>Relationships shouldn’t be built from scratch for each new plan or project</a:t>
            </a:r>
          </a:p>
        </p:txBody>
      </p:sp>
      <p:sp>
        <p:nvSpPr>
          <p:cNvPr id="4" name="Slide Number Placeholder 3">
            <a:extLst>
              <a:ext uri="{FF2B5EF4-FFF2-40B4-BE49-F238E27FC236}">
                <a16:creationId xmlns:a16="http://schemas.microsoft.com/office/drawing/2014/main" id="{2BA4E25F-C789-457F-824C-BDD06ADA2DD0}"/>
              </a:ext>
            </a:extLst>
          </p:cNvPr>
          <p:cNvSpPr>
            <a:spLocks noGrp="1"/>
          </p:cNvSpPr>
          <p:nvPr>
            <p:ph type="sldNum" sz="quarter" idx="12"/>
          </p:nvPr>
        </p:nvSpPr>
        <p:spPr/>
        <p:txBody>
          <a:bodyPr/>
          <a:lstStyle/>
          <a:p>
            <a:fld id="{588A7B10-5B59-5847-A2D4-DA6B67CC2B64}" type="slidenum">
              <a:rPr lang="en-US" smtClean="0"/>
              <a:t>4</a:t>
            </a:fld>
            <a:endParaRPr lang="en-US"/>
          </a:p>
        </p:txBody>
      </p:sp>
    </p:spTree>
    <p:extLst>
      <p:ext uri="{BB962C8B-B14F-4D97-AF65-F5344CB8AC3E}">
        <p14:creationId xmlns:p14="http://schemas.microsoft.com/office/powerpoint/2010/main" val="154208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ctr" anchorCtr="0" compatLnSpc="1">
            <a:prstTxWarp prst="textNoShape">
              <a:avLst/>
            </a:prstTxWarp>
            <a:noAutofit/>
          </a:bodyPr>
          <a:lstStyle/>
          <a:p>
            <a:r>
              <a:rPr lang="en-US" sz="3800" dirty="0"/>
              <a:t>The Challenge of Public Engagement </a:t>
            </a:r>
          </a:p>
        </p:txBody>
      </p:sp>
      <p:pic>
        <p:nvPicPr>
          <p:cNvPr id="9" name="Picture 2" descr="Wooden lever and fulcrum "/>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763"/>
          <a:stretch/>
        </p:blipFill>
        <p:spPr bwMode="auto">
          <a:xfrm>
            <a:off x="1164492" y="1063229"/>
            <a:ext cx="6072188" cy="3758803"/>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p:cNvGrpSpPr/>
          <p:nvPr/>
        </p:nvGrpSpPr>
        <p:grpSpPr>
          <a:xfrm>
            <a:off x="1514536" y="1972125"/>
            <a:ext cx="5257800" cy="1630205"/>
            <a:chOff x="962279" y="3854197"/>
            <a:chExt cx="7010400" cy="2083609"/>
          </a:xfrm>
        </p:grpSpPr>
        <p:sp>
          <p:nvSpPr>
            <p:cNvPr id="17" name="Rectangle 16"/>
            <p:cNvSpPr/>
            <p:nvPr/>
          </p:nvSpPr>
          <p:spPr bwMode="auto">
            <a:xfrm>
              <a:off x="962279" y="3854197"/>
              <a:ext cx="3450591" cy="2083609"/>
            </a:xfrm>
            <a:prstGeom prst="rect">
              <a:avLst/>
            </a:prstGeom>
            <a:solidFill>
              <a:schemeClr val="accent2">
                <a:alpha val="40000"/>
              </a:schemeClr>
            </a:solidFill>
            <a:ln w="12700" cap="flat" cmpd="sng" algn="ctr">
              <a:solidFill>
                <a:schemeClr val="tx1">
                  <a:lumMod val="85000"/>
                </a:schemeClr>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137160" lvl="1">
                <a:defRPr/>
              </a:pPr>
              <a:r>
                <a:rPr lang="en-US" sz="1200" dirty="0">
                  <a:solidFill>
                    <a:srgbClr val="000000">
                      <a:lumMod val="75000"/>
                      <a:lumOff val="25000"/>
                    </a:srgbClr>
                  </a:solidFill>
                </a:rPr>
                <a:t>Unique knowledge of community members who care deeply about the future of their street, neighborhood, and city</a:t>
              </a:r>
            </a:p>
          </p:txBody>
        </p:sp>
        <p:sp>
          <p:nvSpPr>
            <p:cNvPr id="18" name="Rectangle 17"/>
            <p:cNvSpPr/>
            <p:nvPr/>
          </p:nvSpPr>
          <p:spPr bwMode="auto">
            <a:xfrm>
              <a:off x="4680839" y="3854197"/>
              <a:ext cx="3291840" cy="2083609"/>
            </a:xfrm>
            <a:prstGeom prst="rect">
              <a:avLst/>
            </a:prstGeom>
            <a:solidFill>
              <a:schemeClr val="accent2">
                <a:alpha val="40000"/>
              </a:schemeClr>
            </a:solidFill>
            <a:ln w="12700" cap="flat" cmpd="sng" algn="ctr">
              <a:solidFill>
                <a:schemeClr val="tx1">
                  <a:lumMod val="85000"/>
                </a:schemeClr>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137160" lvl="1">
                <a:defRPr/>
              </a:pPr>
              <a:r>
                <a:rPr lang="en-US" sz="1200" dirty="0">
                  <a:solidFill>
                    <a:srgbClr val="000000">
                      <a:lumMod val="75000"/>
                      <a:lumOff val="25000"/>
                    </a:srgbClr>
                  </a:solidFill>
                </a:rPr>
                <a:t>Technical expertise of transportation professionals, developers, interest groups, and others.</a:t>
              </a:r>
            </a:p>
          </p:txBody>
        </p:sp>
      </p:grpSp>
    </p:spTree>
    <p:extLst>
      <p:ext uri="{BB962C8B-B14F-4D97-AF65-F5344CB8AC3E}">
        <p14:creationId xmlns:p14="http://schemas.microsoft.com/office/powerpoint/2010/main" val="3781655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3B461-3873-455E-8167-9270A419150E}"/>
              </a:ext>
            </a:extLst>
          </p:cNvPr>
          <p:cNvSpPr>
            <a:spLocks noGrp="1"/>
          </p:cNvSpPr>
          <p:nvPr>
            <p:ph type="title"/>
          </p:nvPr>
        </p:nvSpPr>
        <p:spPr/>
        <p:txBody>
          <a:bodyPr>
            <a:noAutofit/>
          </a:bodyPr>
          <a:lstStyle/>
          <a:p>
            <a:r>
              <a:rPr lang="en-US" sz="3600" dirty="0"/>
              <a:t>Traditional vs. Inclusive Engagement</a:t>
            </a:r>
          </a:p>
        </p:txBody>
      </p:sp>
      <p:sp>
        <p:nvSpPr>
          <p:cNvPr id="4" name="Slide Number Placeholder 3">
            <a:extLst>
              <a:ext uri="{FF2B5EF4-FFF2-40B4-BE49-F238E27FC236}">
                <a16:creationId xmlns:a16="http://schemas.microsoft.com/office/drawing/2014/main" id="{74E9E39E-2746-4CA9-935F-E59B5C18311C}"/>
              </a:ext>
            </a:extLst>
          </p:cNvPr>
          <p:cNvSpPr>
            <a:spLocks noGrp="1"/>
          </p:cNvSpPr>
          <p:nvPr>
            <p:ph type="sldNum" sz="quarter" idx="12"/>
          </p:nvPr>
        </p:nvSpPr>
        <p:spPr/>
        <p:txBody>
          <a:bodyPr/>
          <a:lstStyle/>
          <a:p>
            <a:fld id="{588A7B10-5B59-5847-A2D4-DA6B67CC2B64}" type="slidenum">
              <a:rPr lang="en-US" smtClean="0"/>
              <a:t>6</a:t>
            </a:fld>
            <a:endParaRPr lang="en-US"/>
          </a:p>
        </p:txBody>
      </p:sp>
      <p:grpSp>
        <p:nvGrpSpPr>
          <p:cNvPr id="5" name="Group 4">
            <a:extLst>
              <a:ext uri="{FF2B5EF4-FFF2-40B4-BE49-F238E27FC236}">
                <a16:creationId xmlns:a16="http://schemas.microsoft.com/office/drawing/2014/main" id="{9210EACE-02E4-4456-B8F4-E24EAAA04158}"/>
              </a:ext>
            </a:extLst>
          </p:cNvPr>
          <p:cNvGrpSpPr/>
          <p:nvPr/>
        </p:nvGrpSpPr>
        <p:grpSpPr>
          <a:xfrm>
            <a:off x="5525438" y="1247686"/>
            <a:ext cx="2786540" cy="2865225"/>
            <a:chOff x="6015614" y="2273600"/>
            <a:chExt cx="3473386" cy="2814251"/>
          </a:xfrm>
        </p:grpSpPr>
        <p:sp>
          <p:nvSpPr>
            <p:cNvPr id="6" name="Text Placeholder 4">
              <a:extLst>
                <a:ext uri="{FF2B5EF4-FFF2-40B4-BE49-F238E27FC236}">
                  <a16:creationId xmlns:a16="http://schemas.microsoft.com/office/drawing/2014/main" id="{963287EA-A0C6-4AA6-A391-81F72F7A0359}"/>
                </a:ext>
              </a:extLst>
            </p:cNvPr>
            <p:cNvSpPr txBox="1">
              <a:spLocks/>
            </p:cNvSpPr>
            <p:nvPr/>
          </p:nvSpPr>
          <p:spPr>
            <a:xfrm>
              <a:off x="6015614" y="2273600"/>
              <a:ext cx="3473386" cy="2814251"/>
            </a:xfrm>
            <a:prstGeom prst="rect">
              <a:avLst/>
            </a:prstGeom>
            <a:solidFill>
              <a:sysClr val="window" lastClr="FFFFFF"/>
            </a:solidFill>
            <a:ln w="6350">
              <a:noFill/>
            </a:ln>
          </p:spPr>
          <p:txBody>
            <a:bodyPr vert="horz" wrap="square" lIns="72000" tIns="72000" rIns="72000" bIns="72000" rtlCol="0" anchor="ctr">
              <a:noAutofit/>
            </a:bodyPr>
            <a:lstStyle>
              <a:lvl1pPr marL="180975" indent="-180975" algn="l" rtl="0" eaLnBrk="1" fontAlgn="auto" hangingPunct="1">
                <a:lnSpc>
                  <a:spcPct val="100000"/>
                </a:lnSpc>
                <a:spcBef>
                  <a:spcPts val="0"/>
                </a:spcBef>
                <a:spcAft>
                  <a:spcPts val="0"/>
                </a:spcAft>
                <a:buClr>
                  <a:schemeClr val="accent1"/>
                </a:buClr>
                <a:buSzPct val="100000"/>
                <a:buFont typeface="Wingdings" panose="05000000000000000000" pitchFamily="2" charset="2"/>
                <a:buChar char="§"/>
                <a:defRPr lang="en-US" sz="1200" kern="1200" dirty="0" smtClean="0">
                  <a:solidFill>
                    <a:schemeClr val="tx1"/>
                  </a:solidFill>
                  <a:latin typeface="+mn-lt"/>
                  <a:ea typeface="Verdana" pitchFamily="34" charset="0"/>
                  <a:cs typeface="Verdana" pitchFamily="34" charset="0"/>
                </a:defRPr>
              </a:lvl1pPr>
              <a:lvl2pPr marL="360000" indent="-180975" algn="l" rtl="0" eaLnBrk="1" fontAlgn="base" hangingPunct="1">
                <a:lnSpc>
                  <a:spcPct val="100000"/>
                </a:lnSpc>
                <a:spcBef>
                  <a:spcPts val="0"/>
                </a:spcBef>
                <a:spcAft>
                  <a:spcPts val="0"/>
                </a:spcAft>
                <a:buClr>
                  <a:schemeClr val="accent5"/>
                </a:buClr>
                <a:buSzPct val="100000"/>
                <a:buFont typeface="Wingdings" panose="05000000000000000000" pitchFamily="2" charset="2"/>
                <a:buChar char="§"/>
                <a:tabLst>
                  <a:tab pos="266700" algn="l"/>
                </a:tabLst>
                <a:defRPr lang="en-US" sz="1200" kern="1200" dirty="0" smtClean="0">
                  <a:solidFill>
                    <a:schemeClr val="tx1"/>
                  </a:solidFill>
                  <a:latin typeface="+mn-lt"/>
                  <a:ea typeface="Verdana" pitchFamily="34" charset="0"/>
                  <a:cs typeface="Verdana" pitchFamily="34" charset="0"/>
                </a:defRPr>
              </a:lvl2pPr>
              <a:lvl3pPr marL="540000" indent="-180975" algn="l" rtl="0" eaLnBrk="1" fontAlgn="base" hangingPunct="1">
                <a:lnSpc>
                  <a:spcPct val="100000"/>
                </a:lnSpc>
                <a:spcBef>
                  <a:spcPts val="0"/>
                </a:spcBef>
                <a:spcAft>
                  <a:spcPts val="0"/>
                </a:spcAft>
                <a:buClr>
                  <a:schemeClr val="tx1">
                    <a:lumMod val="75000"/>
                    <a:lumOff val="25000"/>
                  </a:schemeClr>
                </a:buClr>
                <a:buFont typeface="Arial" pitchFamily="34" charset="0"/>
                <a:buChar char="-"/>
                <a:defRPr sz="1200" kern="1200" baseline="0">
                  <a:solidFill>
                    <a:schemeClr val="tx1"/>
                  </a:solidFill>
                  <a:latin typeface="+mn-lt"/>
                  <a:ea typeface="+mn-ea"/>
                  <a:cs typeface="+mn-cs"/>
                </a:defRPr>
              </a:lvl3pPr>
              <a:lvl4pPr marL="720000" indent="-180000" algn="l" rtl="0" eaLnBrk="1" fontAlgn="base" hangingPunct="1">
                <a:lnSpc>
                  <a:spcPct val="100000"/>
                </a:lnSpc>
                <a:spcBef>
                  <a:spcPts val="0"/>
                </a:spcBef>
                <a:spcAft>
                  <a:spcPts val="0"/>
                </a:spcAft>
                <a:buClr>
                  <a:schemeClr val="tx1">
                    <a:lumMod val="75000"/>
                    <a:lumOff val="25000"/>
                  </a:schemeClr>
                </a:buClr>
                <a:buFont typeface="Arial" pitchFamily="34" charset="0"/>
                <a:buChar char="-"/>
                <a:defRPr sz="1000" kern="1200" baseline="0">
                  <a:solidFill>
                    <a:schemeClr val="tx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000" kern="1200">
                  <a:solidFill>
                    <a:schemeClr val="tx1"/>
                  </a:solidFill>
                  <a:latin typeface="Trebuchet M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0975" marR="0" lvl="0" indent="-180975" algn="l" defTabSz="914400" rtl="0" eaLnBrk="1" fontAlgn="auto" latinLnBrk="0" hangingPunct="1">
                <a:lnSpc>
                  <a:spcPct val="100000"/>
                </a:lnSpc>
                <a:spcBef>
                  <a:spcPts val="0"/>
                </a:spcBef>
                <a:spcAft>
                  <a:spcPts val="600"/>
                </a:spcAft>
                <a:buClr>
                  <a:srgbClr val="003459"/>
                </a:buClr>
                <a:buSzPct val="100000"/>
                <a:buFont typeface="Wingdings" panose="05000000000000000000" pitchFamily="2" charset="2"/>
                <a:buChar char="§"/>
                <a:tabLst/>
                <a:defRPr/>
              </a:pPr>
              <a:endParaRPr kumimoji="0" lang="en-US" sz="1200" b="0" i="0" u="none" strike="noStrike" kern="1200" cap="none" spc="0" normalizeH="0" baseline="0" noProof="0">
                <a:ln>
                  <a:noFill/>
                </a:ln>
                <a:solidFill>
                  <a:prstClr val="black"/>
                </a:solidFill>
                <a:effectLst/>
                <a:uLnTx/>
                <a:uFillTx/>
                <a:latin typeface="Century Gothic" panose="020B0502020202020204" pitchFamily="34" charset="0"/>
              </a:endParaRPr>
            </a:p>
          </p:txBody>
        </p:sp>
        <p:sp>
          <p:nvSpPr>
            <p:cNvPr id="7" name="Text Placeholder 4">
              <a:extLst>
                <a:ext uri="{FF2B5EF4-FFF2-40B4-BE49-F238E27FC236}">
                  <a16:creationId xmlns:a16="http://schemas.microsoft.com/office/drawing/2014/main" id="{D428F531-BAFC-4796-BBFC-34BF409DD9BB}"/>
                </a:ext>
              </a:extLst>
            </p:cNvPr>
            <p:cNvSpPr txBox="1">
              <a:spLocks/>
            </p:cNvSpPr>
            <p:nvPr/>
          </p:nvSpPr>
          <p:spPr>
            <a:xfrm>
              <a:off x="6833839" y="2273600"/>
              <a:ext cx="2655161" cy="2814250"/>
            </a:xfrm>
            <a:prstGeom prst="rect">
              <a:avLst/>
            </a:prstGeom>
            <a:noFill/>
            <a:ln w="6350">
              <a:noFill/>
            </a:ln>
          </p:spPr>
          <p:txBody>
            <a:bodyPr vert="horz" wrap="square" lIns="72000" tIns="72000" rIns="72000" bIns="72000" rtlCol="0" anchor="ctr">
              <a:noAutofit/>
            </a:bodyPr>
            <a:lstStyle>
              <a:lvl1pPr marL="180975" indent="-180975" algn="l" rtl="0" eaLnBrk="1" fontAlgn="auto" hangingPunct="1">
                <a:lnSpc>
                  <a:spcPct val="100000"/>
                </a:lnSpc>
                <a:spcBef>
                  <a:spcPts val="0"/>
                </a:spcBef>
                <a:spcAft>
                  <a:spcPts val="0"/>
                </a:spcAft>
                <a:buClr>
                  <a:schemeClr val="accent1"/>
                </a:buClr>
                <a:buSzPct val="100000"/>
                <a:buFont typeface="Wingdings" panose="05000000000000000000" pitchFamily="2" charset="2"/>
                <a:buChar char="§"/>
                <a:defRPr lang="en-US" sz="1200" kern="1200" dirty="0" smtClean="0">
                  <a:solidFill>
                    <a:schemeClr val="tx1"/>
                  </a:solidFill>
                  <a:latin typeface="+mn-lt"/>
                  <a:ea typeface="Verdana" pitchFamily="34" charset="0"/>
                  <a:cs typeface="Verdana" pitchFamily="34" charset="0"/>
                </a:defRPr>
              </a:lvl1pPr>
              <a:lvl2pPr marL="360000" indent="-180975" algn="l" rtl="0" eaLnBrk="1" fontAlgn="base" hangingPunct="1">
                <a:lnSpc>
                  <a:spcPct val="100000"/>
                </a:lnSpc>
                <a:spcBef>
                  <a:spcPts val="0"/>
                </a:spcBef>
                <a:spcAft>
                  <a:spcPts val="0"/>
                </a:spcAft>
                <a:buClr>
                  <a:schemeClr val="accent5"/>
                </a:buClr>
                <a:buSzPct val="100000"/>
                <a:buFont typeface="Wingdings" panose="05000000000000000000" pitchFamily="2" charset="2"/>
                <a:buChar char="§"/>
                <a:tabLst>
                  <a:tab pos="266700" algn="l"/>
                </a:tabLst>
                <a:defRPr lang="en-US" sz="1200" kern="1200" dirty="0" smtClean="0">
                  <a:solidFill>
                    <a:schemeClr val="tx1"/>
                  </a:solidFill>
                  <a:latin typeface="+mn-lt"/>
                  <a:ea typeface="Verdana" pitchFamily="34" charset="0"/>
                  <a:cs typeface="Verdana" pitchFamily="34" charset="0"/>
                </a:defRPr>
              </a:lvl2pPr>
              <a:lvl3pPr marL="540000" indent="-180975" algn="l" rtl="0" eaLnBrk="1" fontAlgn="base" hangingPunct="1">
                <a:lnSpc>
                  <a:spcPct val="100000"/>
                </a:lnSpc>
                <a:spcBef>
                  <a:spcPts val="0"/>
                </a:spcBef>
                <a:spcAft>
                  <a:spcPts val="0"/>
                </a:spcAft>
                <a:buClr>
                  <a:schemeClr val="tx1">
                    <a:lumMod val="75000"/>
                    <a:lumOff val="25000"/>
                  </a:schemeClr>
                </a:buClr>
                <a:buFont typeface="Arial" pitchFamily="34" charset="0"/>
                <a:buChar char="-"/>
                <a:defRPr sz="1200" kern="1200" baseline="0">
                  <a:solidFill>
                    <a:schemeClr val="tx1"/>
                  </a:solidFill>
                  <a:latin typeface="+mn-lt"/>
                  <a:ea typeface="+mn-ea"/>
                  <a:cs typeface="+mn-cs"/>
                </a:defRPr>
              </a:lvl3pPr>
              <a:lvl4pPr marL="720000" indent="-180000" algn="l" rtl="0" eaLnBrk="1" fontAlgn="base" hangingPunct="1">
                <a:lnSpc>
                  <a:spcPct val="100000"/>
                </a:lnSpc>
                <a:spcBef>
                  <a:spcPts val="0"/>
                </a:spcBef>
                <a:spcAft>
                  <a:spcPts val="0"/>
                </a:spcAft>
                <a:buClr>
                  <a:schemeClr val="tx1">
                    <a:lumMod val="75000"/>
                    <a:lumOff val="25000"/>
                  </a:schemeClr>
                </a:buClr>
                <a:buFont typeface="Arial" pitchFamily="34" charset="0"/>
                <a:buChar char="-"/>
                <a:defRPr sz="1000" kern="1200" baseline="0">
                  <a:solidFill>
                    <a:schemeClr val="tx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000" kern="1200">
                  <a:solidFill>
                    <a:schemeClr val="tx1"/>
                  </a:solidFill>
                  <a:latin typeface="Trebuchet M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600"/>
                </a:spcAft>
                <a:buClr>
                  <a:schemeClr val="bg2">
                    <a:lumMod val="75000"/>
                    <a:lumOff val="25000"/>
                  </a:schemeClr>
                </a:buClr>
              </a:pPr>
              <a:r>
                <a:rPr lang="en-US" sz="1600" b="0" dirty="0">
                  <a:solidFill>
                    <a:prstClr val="black"/>
                  </a:solidFill>
                </a:rPr>
                <a:t>6 pm weeknight meeting </a:t>
              </a:r>
            </a:p>
            <a:p>
              <a:pPr>
                <a:spcAft>
                  <a:spcPts val="600"/>
                </a:spcAft>
                <a:buClr>
                  <a:schemeClr val="bg2">
                    <a:lumMod val="75000"/>
                    <a:lumOff val="25000"/>
                  </a:schemeClr>
                </a:buClr>
              </a:pPr>
              <a:r>
                <a:rPr lang="en-US" sz="1600" dirty="0">
                  <a:solidFill>
                    <a:prstClr val="black"/>
                  </a:solidFill>
                </a:rPr>
                <a:t>Multi-part design workshop</a:t>
              </a:r>
              <a:endParaRPr lang="en-US" sz="1600" b="0" dirty="0">
                <a:solidFill>
                  <a:prstClr val="black"/>
                </a:solidFill>
              </a:endParaRPr>
            </a:p>
            <a:p>
              <a:pPr>
                <a:spcAft>
                  <a:spcPts val="600"/>
                </a:spcAft>
                <a:buClr>
                  <a:schemeClr val="bg2">
                    <a:lumMod val="75000"/>
                    <a:lumOff val="25000"/>
                  </a:schemeClr>
                </a:buClr>
              </a:pPr>
              <a:r>
                <a:rPr lang="en-US" sz="1600" b="0" dirty="0">
                  <a:solidFill>
                    <a:prstClr val="black"/>
                  </a:solidFill>
                </a:rPr>
                <a:t>PowerPoint presentation</a:t>
              </a:r>
            </a:p>
            <a:p>
              <a:pPr>
                <a:spcAft>
                  <a:spcPts val="600"/>
                </a:spcAft>
                <a:buClr>
                  <a:schemeClr val="bg2">
                    <a:lumMod val="75000"/>
                    <a:lumOff val="25000"/>
                  </a:schemeClr>
                </a:buClr>
              </a:pPr>
              <a:r>
                <a:rPr lang="en-US" sz="1600" b="0" dirty="0">
                  <a:solidFill>
                    <a:prstClr val="black"/>
                  </a:solidFill>
                </a:rPr>
                <a:t>Posters with maps</a:t>
              </a:r>
            </a:p>
          </p:txBody>
        </p:sp>
      </p:grpSp>
      <p:sp>
        <p:nvSpPr>
          <p:cNvPr id="8" name="Text Placeholder 4">
            <a:extLst>
              <a:ext uri="{FF2B5EF4-FFF2-40B4-BE49-F238E27FC236}">
                <a16:creationId xmlns:a16="http://schemas.microsoft.com/office/drawing/2014/main" id="{B579B9F7-9022-40C4-80E2-EF028B935057}"/>
              </a:ext>
            </a:extLst>
          </p:cNvPr>
          <p:cNvSpPr txBox="1">
            <a:spLocks/>
          </p:cNvSpPr>
          <p:nvPr/>
        </p:nvSpPr>
        <p:spPr>
          <a:xfrm>
            <a:off x="145176" y="1247686"/>
            <a:ext cx="3473386" cy="2865225"/>
          </a:xfrm>
          <a:prstGeom prst="rect">
            <a:avLst/>
          </a:prstGeom>
          <a:solidFill>
            <a:sysClr val="window" lastClr="FFFFFF"/>
          </a:solidFill>
          <a:ln w="6350">
            <a:noFill/>
          </a:ln>
        </p:spPr>
        <p:txBody>
          <a:bodyPr vert="horz" wrap="square" lIns="72000" tIns="72000" rIns="72000" bIns="72000" rtlCol="0" anchor="ctr">
            <a:noAutofit/>
          </a:bodyPr>
          <a:lstStyle>
            <a:lvl1pPr marL="180975" indent="-180975" algn="l" rtl="0" eaLnBrk="1" fontAlgn="auto" hangingPunct="1">
              <a:lnSpc>
                <a:spcPct val="100000"/>
              </a:lnSpc>
              <a:spcBef>
                <a:spcPts val="0"/>
              </a:spcBef>
              <a:spcAft>
                <a:spcPts val="0"/>
              </a:spcAft>
              <a:buClr>
                <a:schemeClr val="accent1"/>
              </a:buClr>
              <a:buSzPct val="100000"/>
              <a:buFont typeface="Wingdings" panose="05000000000000000000" pitchFamily="2" charset="2"/>
              <a:buChar char="§"/>
              <a:defRPr lang="en-US" sz="1200" kern="1200" dirty="0" smtClean="0">
                <a:solidFill>
                  <a:schemeClr val="tx1"/>
                </a:solidFill>
                <a:latin typeface="+mn-lt"/>
                <a:ea typeface="Verdana" pitchFamily="34" charset="0"/>
                <a:cs typeface="Verdana" pitchFamily="34" charset="0"/>
              </a:defRPr>
            </a:lvl1pPr>
            <a:lvl2pPr marL="360000" indent="-180975" algn="l" rtl="0" eaLnBrk="1" fontAlgn="base" hangingPunct="1">
              <a:lnSpc>
                <a:spcPct val="100000"/>
              </a:lnSpc>
              <a:spcBef>
                <a:spcPts val="0"/>
              </a:spcBef>
              <a:spcAft>
                <a:spcPts val="0"/>
              </a:spcAft>
              <a:buClr>
                <a:schemeClr val="accent5"/>
              </a:buClr>
              <a:buSzPct val="100000"/>
              <a:buFont typeface="Wingdings" panose="05000000000000000000" pitchFamily="2" charset="2"/>
              <a:buChar char="§"/>
              <a:tabLst>
                <a:tab pos="266700" algn="l"/>
              </a:tabLst>
              <a:defRPr lang="en-US" sz="1200" kern="1200" dirty="0" smtClean="0">
                <a:solidFill>
                  <a:schemeClr val="tx1"/>
                </a:solidFill>
                <a:latin typeface="+mn-lt"/>
                <a:ea typeface="Verdana" pitchFamily="34" charset="0"/>
                <a:cs typeface="Verdana" pitchFamily="34" charset="0"/>
              </a:defRPr>
            </a:lvl2pPr>
            <a:lvl3pPr marL="540000" indent="-180975" algn="l" rtl="0" eaLnBrk="1" fontAlgn="base" hangingPunct="1">
              <a:lnSpc>
                <a:spcPct val="100000"/>
              </a:lnSpc>
              <a:spcBef>
                <a:spcPts val="0"/>
              </a:spcBef>
              <a:spcAft>
                <a:spcPts val="0"/>
              </a:spcAft>
              <a:buClr>
                <a:schemeClr val="tx1">
                  <a:lumMod val="75000"/>
                  <a:lumOff val="25000"/>
                </a:schemeClr>
              </a:buClr>
              <a:buFont typeface="Arial" pitchFamily="34" charset="0"/>
              <a:buChar char="-"/>
              <a:defRPr sz="1200" kern="1200" baseline="0">
                <a:solidFill>
                  <a:schemeClr val="tx1"/>
                </a:solidFill>
                <a:latin typeface="+mn-lt"/>
                <a:ea typeface="+mn-ea"/>
                <a:cs typeface="+mn-cs"/>
              </a:defRPr>
            </a:lvl3pPr>
            <a:lvl4pPr marL="720000" indent="-180000" algn="l" rtl="0" eaLnBrk="1" fontAlgn="base" hangingPunct="1">
              <a:lnSpc>
                <a:spcPct val="100000"/>
              </a:lnSpc>
              <a:spcBef>
                <a:spcPts val="0"/>
              </a:spcBef>
              <a:spcAft>
                <a:spcPts val="0"/>
              </a:spcAft>
              <a:buClr>
                <a:schemeClr val="tx1">
                  <a:lumMod val="75000"/>
                  <a:lumOff val="25000"/>
                </a:schemeClr>
              </a:buClr>
              <a:buFont typeface="Arial" pitchFamily="34" charset="0"/>
              <a:buChar char="-"/>
              <a:defRPr sz="1000" kern="1200" baseline="0">
                <a:solidFill>
                  <a:schemeClr val="tx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000" kern="1200">
                <a:solidFill>
                  <a:schemeClr val="tx1"/>
                </a:solidFill>
                <a:latin typeface="Trebuchet M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0975" marR="0" lvl="0" indent="-180975" algn="l" defTabSz="914400" rtl="0" eaLnBrk="1" fontAlgn="auto" latinLnBrk="0" hangingPunct="1">
              <a:lnSpc>
                <a:spcPct val="100000"/>
              </a:lnSpc>
              <a:spcBef>
                <a:spcPts val="0"/>
              </a:spcBef>
              <a:spcAft>
                <a:spcPts val="600"/>
              </a:spcAft>
              <a:buClr>
                <a:srgbClr val="003459"/>
              </a:buClr>
              <a:buSzPct val="100000"/>
              <a:buFont typeface="Wingdings" panose="05000000000000000000" pitchFamily="2" charset="2"/>
              <a:buChar char="§"/>
              <a:tabLst/>
              <a:defRPr/>
            </a:pPr>
            <a:endParaRPr kumimoji="0" lang="en-US" sz="1200" b="0" i="0" u="none" strike="noStrike" kern="1200" cap="none" spc="0" normalizeH="0" baseline="0" noProof="0">
              <a:ln>
                <a:noFill/>
              </a:ln>
              <a:solidFill>
                <a:prstClr val="black"/>
              </a:solidFill>
              <a:effectLst/>
              <a:uLnTx/>
              <a:uFillTx/>
              <a:latin typeface="Century Gothic" panose="020B0502020202020204" pitchFamily="34" charset="0"/>
            </a:endParaRPr>
          </a:p>
        </p:txBody>
      </p:sp>
      <p:sp>
        <p:nvSpPr>
          <p:cNvPr id="9" name="Text Placeholder 4">
            <a:extLst>
              <a:ext uri="{FF2B5EF4-FFF2-40B4-BE49-F238E27FC236}">
                <a16:creationId xmlns:a16="http://schemas.microsoft.com/office/drawing/2014/main" id="{A3C71804-E420-4CE0-BC3A-5BAE3C602161}"/>
              </a:ext>
            </a:extLst>
          </p:cNvPr>
          <p:cNvSpPr txBox="1">
            <a:spLocks/>
          </p:cNvSpPr>
          <p:nvPr/>
        </p:nvSpPr>
        <p:spPr>
          <a:xfrm>
            <a:off x="359507" y="1247686"/>
            <a:ext cx="2450257" cy="2865224"/>
          </a:xfrm>
          <a:prstGeom prst="rect">
            <a:avLst/>
          </a:prstGeom>
          <a:noFill/>
          <a:ln w="6350">
            <a:noFill/>
          </a:ln>
        </p:spPr>
        <p:txBody>
          <a:bodyPr vert="horz" wrap="square" lIns="72000" tIns="72000" rIns="72000" bIns="72000" rtlCol="0" anchor="ctr">
            <a:noAutofit/>
          </a:bodyPr>
          <a:lstStyle>
            <a:lvl1pPr marL="180975" indent="-180975" algn="l" rtl="0" eaLnBrk="1" fontAlgn="auto" hangingPunct="1">
              <a:lnSpc>
                <a:spcPct val="100000"/>
              </a:lnSpc>
              <a:spcBef>
                <a:spcPts val="0"/>
              </a:spcBef>
              <a:spcAft>
                <a:spcPts val="0"/>
              </a:spcAft>
              <a:buClr>
                <a:schemeClr val="accent1"/>
              </a:buClr>
              <a:buSzPct val="100000"/>
              <a:buFont typeface="Wingdings" panose="05000000000000000000" pitchFamily="2" charset="2"/>
              <a:buChar char="§"/>
              <a:defRPr lang="en-US" sz="1200" kern="1200" dirty="0" smtClean="0">
                <a:solidFill>
                  <a:schemeClr val="tx1"/>
                </a:solidFill>
                <a:latin typeface="+mn-lt"/>
                <a:ea typeface="Verdana" pitchFamily="34" charset="0"/>
                <a:cs typeface="Verdana" pitchFamily="34" charset="0"/>
              </a:defRPr>
            </a:lvl1pPr>
            <a:lvl2pPr marL="360000" indent="-180975" algn="l" rtl="0" eaLnBrk="1" fontAlgn="base" hangingPunct="1">
              <a:lnSpc>
                <a:spcPct val="100000"/>
              </a:lnSpc>
              <a:spcBef>
                <a:spcPts val="0"/>
              </a:spcBef>
              <a:spcAft>
                <a:spcPts val="0"/>
              </a:spcAft>
              <a:buClr>
                <a:schemeClr val="accent5"/>
              </a:buClr>
              <a:buSzPct val="100000"/>
              <a:buFont typeface="Wingdings" panose="05000000000000000000" pitchFamily="2" charset="2"/>
              <a:buChar char="§"/>
              <a:tabLst>
                <a:tab pos="266700" algn="l"/>
              </a:tabLst>
              <a:defRPr lang="en-US" sz="1200" kern="1200" dirty="0" smtClean="0">
                <a:solidFill>
                  <a:schemeClr val="tx1"/>
                </a:solidFill>
                <a:latin typeface="+mn-lt"/>
                <a:ea typeface="Verdana" pitchFamily="34" charset="0"/>
                <a:cs typeface="Verdana" pitchFamily="34" charset="0"/>
              </a:defRPr>
            </a:lvl2pPr>
            <a:lvl3pPr marL="540000" indent="-180975" algn="l" rtl="0" eaLnBrk="1" fontAlgn="base" hangingPunct="1">
              <a:lnSpc>
                <a:spcPct val="100000"/>
              </a:lnSpc>
              <a:spcBef>
                <a:spcPts val="0"/>
              </a:spcBef>
              <a:spcAft>
                <a:spcPts val="0"/>
              </a:spcAft>
              <a:buClr>
                <a:schemeClr val="tx1">
                  <a:lumMod val="75000"/>
                  <a:lumOff val="25000"/>
                </a:schemeClr>
              </a:buClr>
              <a:buFont typeface="Arial" pitchFamily="34" charset="0"/>
              <a:buChar char="-"/>
              <a:defRPr sz="1200" kern="1200" baseline="0">
                <a:solidFill>
                  <a:schemeClr val="tx1"/>
                </a:solidFill>
                <a:latin typeface="+mn-lt"/>
                <a:ea typeface="+mn-ea"/>
                <a:cs typeface="+mn-cs"/>
              </a:defRPr>
            </a:lvl3pPr>
            <a:lvl4pPr marL="720000" indent="-180000" algn="l" rtl="0" eaLnBrk="1" fontAlgn="base" hangingPunct="1">
              <a:lnSpc>
                <a:spcPct val="100000"/>
              </a:lnSpc>
              <a:spcBef>
                <a:spcPts val="0"/>
              </a:spcBef>
              <a:spcAft>
                <a:spcPts val="0"/>
              </a:spcAft>
              <a:buClr>
                <a:schemeClr val="tx1">
                  <a:lumMod val="75000"/>
                  <a:lumOff val="25000"/>
                </a:schemeClr>
              </a:buClr>
              <a:buFont typeface="Arial" pitchFamily="34" charset="0"/>
              <a:buChar char="-"/>
              <a:defRPr sz="1000" kern="1200" baseline="0">
                <a:solidFill>
                  <a:schemeClr val="tx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000" kern="1200">
                <a:solidFill>
                  <a:schemeClr val="tx1"/>
                </a:solidFill>
                <a:latin typeface="Trebuchet M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600"/>
              </a:spcAft>
              <a:buClr>
                <a:schemeClr val="bg2">
                  <a:lumMod val="75000"/>
                  <a:lumOff val="25000"/>
                </a:schemeClr>
              </a:buClr>
            </a:pPr>
            <a:r>
              <a:rPr lang="en-US" sz="1600" dirty="0">
                <a:solidFill>
                  <a:prstClr val="black"/>
                </a:solidFill>
              </a:rPr>
              <a:t>Varied times/locations</a:t>
            </a:r>
          </a:p>
          <a:p>
            <a:pPr>
              <a:spcAft>
                <a:spcPts val="600"/>
              </a:spcAft>
              <a:buClr>
                <a:schemeClr val="bg2">
                  <a:lumMod val="75000"/>
                  <a:lumOff val="25000"/>
                </a:schemeClr>
              </a:buClr>
            </a:pPr>
            <a:r>
              <a:rPr lang="en-US" sz="1600" dirty="0">
                <a:solidFill>
                  <a:prstClr val="black"/>
                </a:solidFill>
              </a:rPr>
              <a:t>Childcare</a:t>
            </a:r>
          </a:p>
          <a:p>
            <a:pPr lvl="0">
              <a:spcAft>
                <a:spcPts val="600"/>
              </a:spcAft>
              <a:buClr>
                <a:schemeClr val="bg2">
                  <a:lumMod val="75000"/>
                  <a:lumOff val="25000"/>
                </a:schemeClr>
              </a:buClr>
            </a:pPr>
            <a:r>
              <a:rPr lang="en-US" sz="1600" dirty="0">
                <a:solidFill>
                  <a:prstClr val="black"/>
                </a:solidFill>
              </a:rPr>
              <a:t>Iterative</a:t>
            </a:r>
          </a:p>
          <a:p>
            <a:pPr lvl="0">
              <a:spcAft>
                <a:spcPts val="600"/>
              </a:spcAft>
              <a:buClr>
                <a:schemeClr val="bg2">
                  <a:lumMod val="75000"/>
                  <a:lumOff val="25000"/>
                </a:schemeClr>
              </a:buClr>
            </a:pPr>
            <a:r>
              <a:rPr lang="en-US" sz="1600" dirty="0">
                <a:solidFill>
                  <a:prstClr val="black"/>
                </a:solidFill>
              </a:rPr>
              <a:t>Combined with other community events</a:t>
            </a:r>
          </a:p>
          <a:p>
            <a:pPr lvl="0">
              <a:spcAft>
                <a:spcPts val="600"/>
              </a:spcAft>
              <a:buClr>
                <a:schemeClr val="bg2">
                  <a:lumMod val="75000"/>
                  <a:lumOff val="25000"/>
                </a:schemeClr>
              </a:buClr>
            </a:pPr>
            <a:r>
              <a:rPr lang="en-US" sz="1600" b="0" dirty="0">
                <a:solidFill>
                  <a:prstClr val="black"/>
                </a:solidFill>
              </a:rPr>
              <a:t>Measure and evaluate</a:t>
            </a:r>
          </a:p>
        </p:txBody>
      </p:sp>
      <p:sp>
        <p:nvSpPr>
          <p:cNvPr id="10" name="Freeform 66">
            <a:extLst>
              <a:ext uri="{FF2B5EF4-FFF2-40B4-BE49-F238E27FC236}">
                <a16:creationId xmlns:a16="http://schemas.microsoft.com/office/drawing/2014/main" id="{7A1D9694-8C3A-4456-87B4-6CC0B1232ABC}"/>
              </a:ext>
            </a:extLst>
          </p:cNvPr>
          <p:cNvSpPr>
            <a:spLocks/>
          </p:cNvSpPr>
          <p:nvPr/>
        </p:nvSpPr>
        <p:spPr bwMode="auto">
          <a:xfrm rot="16200000">
            <a:off x="1653168" y="2295389"/>
            <a:ext cx="2865225" cy="769818"/>
          </a:xfrm>
          <a:custGeom>
            <a:avLst/>
            <a:gdLst>
              <a:gd name="T0" fmla="*/ 1115 w 2230"/>
              <a:gd name="T1" fmla="*/ 0 h 610"/>
              <a:gd name="T2" fmla="*/ 613 w 2230"/>
              <a:gd name="T3" fmla="*/ 275 h 610"/>
              <a:gd name="T4" fmla="*/ 0 w 2230"/>
              <a:gd name="T5" fmla="*/ 610 h 610"/>
              <a:gd name="T6" fmla="*/ 613 w 2230"/>
              <a:gd name="T7" fmla="*/ 610 h 610"/>
              <a:gd name="T8" fmla="*/ 1617 w 2230"/>
              <a:gd name="T9" fmla="*/ 610 h 610"/>
              <a:gd name="T10" fmla="*/ 2230 w 2230"/>
              <a:gd name="T11" fmla="*/ 610 h 610"/>
              <a:gd name="T12" fmla="*/ 2230 w 2230"/>
              <a:gd name="T13" fmla="*/ 610 h 610"/>
              <a:gd name="T14" fmla="*/ 1115 w 2230"/>
              <a:gd name="T15" fmla="*/ 0 h 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30" h="610">
                <a:moveTo>
                  <a:pt x="1115" y="0"/>
                </a:moveTo>
                <a:lnTo>
                  <a:pt x="613" y="275"/>
                </a:lnTo>
                <a:lnTo>
                  <a:pt x="0" y="610"/>
                </a:lnTo>
                <a:lnTo>
                  <a:pt x="613" y="610"/>
                </a:lnTo>
                <a:lnTo>
                  <a:pt x="1617" y="610"/>
                </a:lnTo>
                <a:lnTo>
                  <a:pt x="2230" y="610"/>
                </a:lnTo>
                <a:lnTo>
                  <a:pt x="2230" y="610"/>
                </a:lnTo>
                <a:lnTo>
                  <a:pt x="1115" y="0"/>
                </a:lnTo>
                <a:close/>
              </a:path>
            </a:pathLst>
          </a:custGeom>
          <a:solidFill>
            <a:schemeClr val="tx2"/>
          </a:solidFill>
          <a:ln w="3"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entury Gothic" panose="020B0502020202020204" pitchFamily="34" charset="0"/>
            </a:endParaRPr>
          </a:p>
        </p:txBody>
      </p:sp>
      <p:sp>
        <p:nvSpPr>
          <p:cNvPr id="11" name="Freeform 67">
            <a:extLst>
              <a:ext uri="{FF2B5EF4-FFF2-40B4-BE49-F238E27FC236}">
                <a16:creationId xmlns:a16="http://schemas.microsoft.com/office/drawing/2014/main" id="{6A1E9884-CFF6-4F4C-80E1-1143C28F0C8E}"/>
              </a:ext>
            </a:extLst>
          </p:cNvPr>
          <p:cNvSpPr>
            <a:spLocks/>
          </p:cNvSpPr>
          <p:nvPr/>
        </p:nvSpPr>
        <p:spPr bwMode="auto">
          <a:xfrm rot="16200000">
            <a:off x="4329450" y="2295390"/>
            <a:ext cx="2865225" cy="769818"/>
          </a:xfrm>
          <a:custGeom>
            <a:avLst/>
            <a:gdLst>
              <a:gd name="T0" fmla="*/ 1617 w 2230"/>
              <a:gd name="T1" fmla="*/ 0 h 610"/>
              <a:gd name="T2" fmla="*/ 613 w 2230"/>
              <a:gd name="T3" fmla="*/ 0 h 610"/>
              <a:gd name="T4" fmla="*/ 0 w 2230"/>
              <a:gd name="T5" fmla="*/ 0 h 610"/>
              <a:gd name="T6" fmla="*/ 0 w 2230"/>
              <a:gd name="T7" fmla="*/ 0 h 610"/>
              <a:gd name="T8" fmla="*/ 1115 w 2230"/>
              <a:gd name="T9" fmla="*/ 610 h 610"/>
              <a:gd name="T10" fmla="*/ 1617 w 2230"/>
              <a:gd name="T11" fmla="*/ 335 h 610"/>
              <a:gd name="T12" fmla="*/ 2230 w 2230"/>
              <a:gd name="T13" fmla="*/ 0 h 610"/>
              <a:gd name="T14" fmla="*/ 1617 w 2230"/>
              <a:gd name="T15" fmla="*/ 0 h 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30" h="610">
                <a:moveTo>
                  <a:pt x="1617" y="0"/>
                </a:moveTo>
                <a:lnTo>
                  <a:pt x="613" y="0"/>
                </a:lnTo>
                <a:lnTo>
                  <a:pt x="0" y="0"/>
                </a:lnTo>
                <a:lnTo>
                  <a:pt x="0" y="0"/>
                </a:lnTo>
                <a:lnTo>
                  <a:pt x="1115" y="610"/>
                </a:lnTo>
                <a:lnTo>
                  <a:pt x="1617" y="335"/>
                </a:lnTo>
                <a:lnTo>
                  <a:pt x="2230" y="0"/>
                </a:lnTo>
                <a:lnTo>
                  <a:pt x="1617" y="0"/>
                </a:lnTo>
                <a:close/>
              </a:path>
            </a:pathLst>
          </a:custGeom>
          <a:solidFill>
            <a:schemeClr val="accent1"/>
          </a:solidFill>
          <a:ln w="12700" cap="rnd">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entury Gothic" panose="020B0502020202020204" pitchFamily="34" charset="0"/>
            </a:endParaRPr>
          </a:p>
        </p:txBody>
      </p:sp>
      <p:sp>
        <p:nvSpPr>
          <p:cNvPr id="12" name="Freeform 207">
            <a:extLst>
              <a:ext uri="{FF2B5EF4-FFF2-40B4-BE49-F238E27FC236}">
                <a16:creationId xmlns:a16="http://schemas.microsoft.com/office/drawing/2014/main" id="{D55B0ADF-1287-4EB8-A723-119107E7D36C}"/>
              </a:ext>
            </a:extLst>
          </p:cNvPr>
          <p:cNvSpPr>
            <a:spLocks/>
          </p:cNvSpPr>
          <p:nvPr/>
        </p:nvSpPr>
        <p:spPr bwMode="auto">
          <a:xfrm rot="16200000">
            <a:off x="4241292" y="476672"/>
            <a:ext cx="787616" cy="2329645"/>
          </a:xfrm>
          <a:custGeom>
            <a:avLst/>
            <a:gdLst>
              <a:gd name="T0" fmla="*/ 0 w 613"/>
              <a:gd name="T1" fmla="*/ 0 h 1846"/>
              <a:gd name="T2" fmla="*/ 0 w 613"/>
              <a:gd name="T3" fmla="*/ 1511 h 1846"/>
              <a:gd name="T4" fmla="*/ 0 w 613"/>
              <a:gd name="T5" fmla="*/ 1846 h 1846"/>
              <a:gd name="T6" fmla="*/ 613 w 613"/>
              <a:gd name="T7" fmla="*/ 1511 h 1846"/>
              <a:gd name="T8" fmla="*/ 613 w 613"/>
              <a:gd name="T9" fmla="*/ 0 h 1846"/>
              <a:gd name="T10" fmla="*/ 0 w 613"/>
              <a:gd name="T11" fmla="*/ 0 h 1846"/>
            </a:gdLst>
            <a:ahLst/>
            <a:cxnLst>
              <a:cxn ang="0">
                <a:pos x="T0" y="T1"/>
              </a:cxn>
              <a:cxn ang="0">
                <a:pos x="T2" y="T3"/>
              </a:cxn>
              <a:cxn ang="0">
                <a:pos x="T4" y="T5"/>
              </a:cxn>
              <a:cxn ang="0">
                <a:pos x="T6" y="T7"/>
              </a:cxn>
              <a:cxn ang="0">
                <a:pos x="T8" y="T9"/>
              </a:cxn>
              <a:cxn ang="0">
                <a:pos x="T10" y="T11"/>
              </a:cxn>
            </a:cxnLst>
            <a:rect l="0" t="0" r="r" b="b"/>
            <a:pathLst>
              <a:path w="613" h="1846">
                <a:moveTo>
                  <a:pt x="0" y="0"/>
                </a:moveTo>
                <a:lnTo>
                  <a:pt x="0" y="1511"/>
                </a:lnTo>
                <a:lnTo>
                  <a:pt x="0" y="1846"/>
                </a:lnTo>
                <a:lnTo>
                  <a:pt x="613" y="1511"/>
                </a:lnTo>
                <a:lnTo>
                  <a:pt x="613" y="0"/>
                </a:lnTo>
                <a:lnTo>
                  <a:pt x="0" y="0"/>
                </a:lnTo>
                <a:close/>
              </a:path>
            </a:pathLst>
          </a:custGeom>
          <a:solidFill>
            <a:schemeClr val="accent1"/>
          </a:solidFill>
          <a:ln w="12700" cap="rnd">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entury Gothic" panose="020B0502020202020204" pitchFamily="34" charset="0"/>
            </a:endParaRPr>
          </a:p>
        </p:txBody>
      </p:sp>
      <p:sp>
        <p:nvSpPr>
          <p:cNvPr id="13" name="Rectangle 12">
            <a:extLst>
              <a:ext uri="{FF2B5EF4-FFF2-40B4-BE49-F238E27FC236}">
                <a16:creationId xmlns:a16="http://schemas.microsoft.com/office/drawing/2014/main" id="{18646E1D-8EDD-42BE-B0AB-DDC16E3F0C56}"/>
              </a:ext>
            </a:extLst>
          </p:cNvPr>
          <p:cNvSpPr/>
          <p:nvPr/>
        </p:nvSpPr>
        <p:spPr bwMode="auto">
          <a:xfrm>
            <a:off x="3470278" y="1247686"/>
            <a:ext cx="1906875" cy="787617"/>
          </a:xfrm>
          <a:prstGeom prst="rect">
            <a:avLst/>
          </a:prstGeom>
          <a:noFill/>
          <a:ln w="12700" cap="rnd">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kern="0" dirty="0">
                <a:solidFill>
                  <a:prstClr val="white"/>
                </a:solidFill>
                <a:sym typeface="Gill Sans Light" charset="0"/>
              </a:rPr>
              <a:t>TRADITIONAL</a:t>
            </a:r>
          </a:p>
        </p:txBody>
      </p:sp>
      <p:sp>
        <p:nvSpPr>
          <p:cNvPr id="14" name="Rectangle 13">
            <a:extLst>
              <a:ext uri="{FF2B5EF4-FFF2-40B4-BE49-F238E27FC236}">
                <a16:creationId xmlns:a16="http://schemas.microsoft.com/office/drawing/2014/main" id="{25227AC3-3972-4EBF-BD4A-D91BD551D977}"/>
              </a:ext>
            </a:extLst>
          </p:cNvPr>
          <p:cNvSpPr/>
          <p:nvPr/>
        </p:nvSpPr>
        <p:spPr bwMode="auto">
          <a:xfrm>
            <a:off x="3470278" y="3325294"/>
            <a:ext cx="1906875" cy="787617"/>
          </a:xfrm>
          <a:prstGeom prst="rect">
            <a:avLst/>
          </a:prstGeom>
          <a:solidFill>
            <a:schemeClr val="tx2"/>
          </a:solidFill>
          <a:ln w="12700" cap="rnd">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eaLnBrk="1" fontAlgn="auto" hangingPunct="1"/>
            <a:r>
              <a:rPr lang="en-US" sz="1600" kern="0" dirty="0">
                <a:solidFill>
                  <a:prstClr val="white"/>
                </a:solidFill>
                <a:sym typeface="Gill Sans Light" charset="0"/>
              </a:rPr>
              <a:t>INCLUSIVE</a:t>
            </a:r>
            <a:endParaRPr lang="en-US" dirty="0"/>
          </a:p>
        </p:txBody>
      </p:sp>
    </p:spTree>
    <p:extLst>
      <p:ext uri="{BB962C8B-B14F-4D97-AF65-F5344CB8AC3E}">
        <p14:creationId xmlns:p14="http://schemas.microsoft.com/office/powerpoint/2010/main" val="1090597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childTnLst>
                                </p:cTn>
                              </p:par>
                              <p:par>
                                <p:cTn id="10" presetID="10"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animBg="1"/>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E71E838-B5E1-460D-B73F-FAB9E443F41F}"/>
              </a:ext>
            </a:extLst>
          </p:cNvPr>
          <p:cNvSpPr>
            <a:spLocks noGrp="1"/>
          </p:cNvSpPr>
          <p:nvPr>
            <p:ph type="sldNum" sz="quarter" idx="12"/>
          </p:nvPr>
        </p:nvSpPr>
        <p:spPr/>
        <p:txBody>
          <a:bodyPr/>
          <a:lstStyle/>
          <a:p>
            <a:fld id="{588A7B10-5B59-5847-A2D4-DA6B67CC2B64}" type="slidenum">
              <a:rPr lang="en-US" smtClean="0"/>
              <a:t>7</a:t>
            </a:fld>
            <a:endParaRPr lang="en-US"/>
          </a:p>
        </p:txBody>
      </p:sp>
      <p:pic>
        <p:nvPicPr>
          <p:cNvPr id="5" name="Picture 4" descr="Infographic on traditional outreach strategy: Planner has an idea, planner makes a plan, planner proposes plan (&quot;I'll bring you a lifetime of happiness!&quot;), Community is baffled ('What the?! Who are you?!&quot;)&#10;">
            <a:extLst>
              <a:ext uri="{FF2B5EF4-FFF2-40B4-BE49-F238E27FC236}">
                <a16:creationId xmlns:a16="http://schemas.microsoft.com/office/drawing/2014/main" id="{A179E522-C10E-4107-9539-9EBEBBF658F3}"/>
              </a:ext>
            </a:extLst>
          </p:cNvPr>
          <p:cNvPicPr>
            <a:picLocks noChangeAspect="1"/>
          </p:cNvPicPr>
          <p:nvPr/>
        </p:nvPicPr>
        <p:blipFill>
          <a:blip r:embed="rId3"/>
          <a:stretch>
            <a:fillRect/>
          </a:stretch>
        </p:blipFill>
        <p:spPr>
          <a:xfrm>
            <a:off x="639337" y="497524"/>
            <a:ext cx="7307766" cy="4148452"/>
          </a:xfrm>
          <a:prstGeom prst="rect">
            <a:avLst/>
          </a:prstGeom>
        </p:spPr>
      </p:pic>
      <p:sp>
        <p:nvSpPr>
          <p:cNvPr id="6" name="TextBox 5">
            <a:extLst>
              <a:ext uri="{FF2B5EF4-FFF2-40B4-BE49-F238E27FC236}">
                <a16:creationId xmlns:a16="http://schemas.microsoft.com/office/drawing/2014/main" id="{0C5F4C0F-9449-4B72-9F3F-5132D6AE7E85}"/>
              </a:ext>
            </a:extLst>
          </p:cNvPr>
          <p:cNvSpPr txBox="1"/>
          <p:nvPr/>
        </p:nvSpPr>
        <p:spPr>
          <a:xfrm>
            <a:off x="4811791" y="4645976"/>
            <a:ext cx="3135312" cy="253916"/>
          </a:xfrm>
          <a:prstGeom prst="rect">
            <a:avLst/>
          </a:prstGeom>
          <a:noFill/>
        </p:spPr>
        <p:txBody>
          <a:bodyPr wrap="square" rtlCol="0">
            <a:spAutoFit/>
          </a:bodyPr>
          <a:lstStyle/>
          <a:p>
            <a:pPr algn="r"/>
            <a:r>
              <a:rPr lang="en-US" sz="1050" i="1" dirty="0"/>
              <a:t>New York City DOT via NACTO</a:t>
            </a:r>
          </a:p>
        </p:txBody>
      </p:sp>
    </p:spTree>
    <p:extLst>
      <p:ext uri="{BB962C8B-B14F-4D97-AF65-F5344CB8AC3E}">
        <p14:creationId xmlns:p14="http://schemas.microsoft.com/office/powerpoint/2010/main" val="2397984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4FB1E-A106-4ADB-9761-60D2D27E4A8B}"/>
              </a:ext>
            </a:extLst>
          </p:cNvPr>
          <p:cNvSpPr>
            <a:spLocks noGrp="1"/>
          </p:cNvSpPr>
          <p:nvPr>
            <p:ph type="title"/>
          </p:nvPr>
        </p:nvSpPr>
        <p:spPr/>
        <p:txBody>
          <a:bodyPr/>
          <a:lstStyle/>
          <a:p>
            <a:r>
              <a:rPr lang="en-US" dirty="0"/>
              <a:t>Does this look familiar?</a:t>
            </a:r>
          </a:p>
        </p:txBody>
      </p:sp>
      <p:sp>
        <p:nvSpPr>
          <p:cNvPr id="4" name="Slide Number Placeholder 3">
            <a:extLst>
              <a:ext uri="{FF2B5EF4-FFF2-40B4-BE49-F238E27FC236}">
                <a16:creationId xmlns:a16="http://schemas.microsoft.com/office/drawing/2014/main" id="{A514EFE5-6471-4A4C-ADAA-A9563A069EDE}"/>
              </a:ext>
            </a:extLst>
          </p:cNvPr>
          <p:cNvSpPr>
            <a:spLocks noGrp="1"/>
          </p:cNvSpPr>
          <p:nvPr>
            <p:ph type="sldNum" sz="quarter" idx="12"/>
          </p:nvPr>
        </p:nvSpPr>
        <p:spPr/>
        <p:txBody>
          <a:bodyPr/>
          <a:lstStyle/>
          <a:p>
            <a:fld id="{588A7B10-5B59-5847-A2D4-DA6B67CC2B64}" type="slidenum">
              <a:rPr lang="en-US" smtClean="0"/>
              <a:t>8</a:t>
            </a:fld>
            <a:endParaRPr lang="en-US"/>
          </a:p>
        </p:txBody>
      </p:sp>
      <p:pic>
        <p:nvPicPr>
          <p:cNvPr id="5" name="Picture 4" descr="4 image by 4 image collage of public engagement meetings ">
            <a:extLst>
              <a:ext uri="{FF2B5EF4-FFF2-40B4-BE49-F238E27FC236}">
                <a16:creationId xmlns:a16="http://schemas.microsoft.com/office/drawing/2014/main" id="{A8C4564C-DF0A-4DDD-9E3F-9E57E71EFB96}"/>
              </a:ext>
            </a:extLst>
          </p:cNvPr>
          <p:cNvPicPr>
            <a:picLocks noChangeAspect="1"/>
          </p:cNvPicPr>
          <p:nvPr/>
        </p:nvPicPr>
        <p:blipFill>
          <a:blip r:embed="rId3"/>
          <a:srcRect/>
          <a:stretch/>
        </p:blipFill>
        <p:spPr>
          <a:xfrm>
            <a:off x="1887928" y="1058783"/>
            <a:ext cx="4856843" cy="3604289"/>
          </a:xfrm>
          <a:prstGeom prst="rect">
            <a:avLst/>
          </a:prstGeom>
        </p:spPr>
      </p:pic>
      <p:sp>
        <p:nvSpPr>
          <p:cNvPr id="6" name="TextBox 5">
            <a:extLst>
              <a:ext uri="{FF2B5EF4-FFF2-40B4-BE49-F238E27FC236}">
                <a16:creationId xmlns:a16="http://schemas.microsoft.com/office/drawing/2014/main" id="{1585DB5F-B7A7-49A9-8564-81817900E67A}"/>
              </a:ext>
            </a:extLst>
          </p:cNvPr>
          <p:cNvSpPr txBox="1"/>
          <p:nvPr/>
        </p:nvSpPr>
        <p:spPr>
          <a:xfrm>
            <a:off x="3609459" y="4683605"/>
            <a:ext cx="3135312" cy="253916"/>
          </a:xfrm>
          <a:prstGeom prst="rect">
            <a:avLst/>
          </a:prstGeom>
          <a:noFill/>
        </p:spPr>
        <p:txBody>
          <a:bodyPr wrap="square" rtlCol="0">
            <a:spAutoFit/>
          </a:bodyPr>
          <a:lstStyle/>
          <a:p>
            <a:pPr algn="r"/>
            <a:r>
              <a:rPr lang="en-US" sz="1050" i="1" dirty="0"/>
              <a:t>Pedbikeimages.org</a:t>
            </a:r>
          </a:p>
        </p:txBody>
      </p:sp>
    </p:spTree>
    <p:extLst>
      <p:ext uri="{BB962C8B-B14F-4D97-AF65-F5344CB8AC3E}">
        <p14:creationId xmlns:p14="http://schemas.microsoft.com/office/powerpoint/2010/main" val="4166761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E71E838-B5E1-460D-B73F-FAB9E443F41F}"/>
              </a:ext>
            </a:extLst>
          </p:cNvPr>
          <p:cNvSpPr>
            <a:spLocks noGrp="1"/>
          </p:cNvSpPr>
          <p:nvPr>
            <p:ph type="sldNum" sz="quarter" idx="12"/>
          </p:nvPr>
        </p:nvSpPr>
        <p:spPr/>
        <p:txBody>
          <a:bodyPr/>
          <a:lstStyle/>
          <a:p>
            <a:fld id="{588A7B10-5B59-5847-A2D4-DA6B67CC2B64}" type="slidenum">
              <a:rPr lang="en-US" smtClean="0"/>
              <a:t>9</a:t>
            </a:fld>
            <a:endParaRPr lang="en-US"/>
          </a:p>
        </p:txBody>
      </p:sp>
      <p:sp>
        <p:nvSpPr>
          <p:cNvPr id="6" name="TextBox 5">
            <a:extLst>
              <a:ext uri="{FF2B5EF4-FFF2-40B4-BE49-F238E27FC236}">
                <a16:creationId xmlns:a16="http://schemas.microsoft.com/office/drawing/2014/main" id="{0C5F4C0F-9449-4B72-9F3F-5132D6AE7E85}"/>
              </a:ext>
            </a:extLst>
          </p:cNvPr>
          <p:cNvSpPr txBox="1"/>
          <p:nvPr/>
        </p:nvSpPr>
        <p:spPr>
          <a:xfrm>
            <a:off x="4811791" y="4645976"/>
            <a:ext cx="3135312" cy="253916"/>
          </a:xfrm>
          <a:prstGeom prst="rect">
            <a:avLst/>
          </a:prstGeom>
          <a:noFill/>
        </p:spPr>
        <p:txBody>
          <a:bodyPr wrap="square" rtlCol="0">
            <a:spAutoFit/>
          </a:bodyPr>
          <a:lstStyle/>
          <a:p>
            <a:pPr algn="r"/>
            <a:r>
              <a:rPr lang="en-US" sz="1050" i="1" dirty="0"/>
              <a:t>New York City DOT via NACTO</a:t>
            </a:r>
          </a:p>
        </p:txBody>
      </p:sp>
      <p:pic>
        <p:nvPicPr>
          <p:cNvPr id="7" name="Picture 6" descr="Infographic on equitable outreach strategy: planner wonders about community, planner dates community, planner proposes plan (&quot;I'll bring you a lifetime of happiness!&quot;), community makes an informed choice! (&quot;I totally know who you are and why you've been thinking about me!!&quot;)&#10;">
            <a:extLst>
              <a:ext uri="{FF2B5EF4-FFF2-40B4-BE49-F238E27FC236}">
                <a16:creationId xmlns:a16="http://schemas.microsoft.com/office/drawing/2014/main" id="{98458F09-38E5-479A-89B3-EFA8945EC797}"/>
              </a:ext>
            </a:extLst>
          </p:cNvPr>
          <p:cNvPicPr>
            <a:picLocks noChangeAspect="1"/>
          </p:cNvPicPr>
          <p:nvPr/>
        </p:nvPicPr>
        <p:blipFill>
          <a:blip r:embed="rId3"/>
          <a:stretch>
            <a:fillRect/>
          </a:stretch>
        </p:blipFill>
        <p:spPr>
          <a:xfrm>
            <a:off x="475785" y="471625"/>
            <a:ext cx="7233424" cy="4200249"/>
          </a:xfrm>
          <a:prstGeom prst="rect">
            <a:avLst/>
          </a:prstGeom>
        </p:spPr>
      </p:pic>
    </p:spTree>
    <p:extLst>
      <p:ext uri="{BB962C8B-B14F-4D97-AF65-F5344CB8AC3E}">
        <p14:creationId xmlns:p14="http://schemas.microsoft.com/office/powerpoint/2010/main" val="27062664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SRC_FHWA_16x9">
  <a:themeElements>
    <a:clrScheme name="DOT">
      <a:dk1>
        <a:srgbClr val="2F2B20"/>
      </a:dk1>
      <a:lt1>
        <a:srgbClr val="FFFFFF"/>
      </a:lt1>
      <a:dk2>
        <a:srgbClr val="005799"/>
      </a:dk2>
      <a:lt2>
        <a:srgbClr val="B8D2E6"/>
      </a:lt2>
      <a:accent1>
        <a:srgbClr val="A9A9A9"/>
      </a:accent1>
      <a:accent2>
        <a:srgbClr val="BEBEBE"/>
      </a:accent2>
      <a:accent3>
        <a:srgbClr val="D2D2D2"/>
      </a:accent3>
      <a:accent4>
        <a:srgbClr val="A3A3A3"/>
      </a:accent4>
      <a:accent5>
        <a:srgbClr val="C8C8C8"/>
      </a:accent5>
      <a:accent6>
        <a:srgbClr val="B1B1B1"/>
      </a:accent6>
      <a:hlink>
        <a:srgbClr val="005799"/>
      </a:hlink>
      <a:folHlink>
        <a:srgbClr val="4C7899"/>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HSRC_FHWA_16x9</Template>
  <TotalTime>1123</TotalTime>
  <Words>3654</Words>
  <Application>Microsoft Office PowerPoint</Application>
  <PresentationFormat>On-screen Show (16:9)</PresentationFormat>
  <Paragraphs>299</Paragraphs>
  <Slides>27</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Century Gothic</vt:lpstr>
      <vt:lpstr>Franklin Gothic Medium</vt:lpstr>
      <vt:lpstr>Wingdings</vt:lpstr>
      <vt:lpstr>HSRC_FHWA_16x9</vt:lpstr>
      <vt:lpstr>Inclusive Public Engagement</vt:lpstr>
      <vt:lpstr>Module Outline</vt:lpstr>
      <vt:lpstr>Why Have Public Engagement?</vt:lpstr>
      <vt:lpstr>What is Public Engagement?</vt:lpstr>
      <vt:lpstr>The Challenge of Public Engagement </vt:lpstr>
      <vt:lpstr>Traditional vs. Inclusive Engagement</vt:lpstr>
      <vt:lpstr>PowerPoint Presentation</vt:lpstr>
      <vt:lpstr>Does this look familiar?</vt:lpstr>
      <vt:lpstr>PowerPoint Presentation</vt:lpstr>
      <vt:lpstr>Stakeholders</vt:lpstr>
      <vt:lpstr>Pedestrian and Bicycle Advisory Boards</vt:lpstr>
      <vt:lpstr>What is your engagement goal?</vt:lpstr>
      <vt:lpstr>Assessing our Engagement Strategies</vt:lpstr>
      <vt:lpstr>When to engage?</vt:lpstr>
      <vt:lpstr>Public Engagement Strategies</vt:lpstr>
      <vt:lpstr>Toolbox of Strategies</vt:lpstr>
      <vt:lpstr>Community Ambassadors</vt:lpstr>
      <vt:lpstr>Example - Community Ambassadors</vt:lpstr>
      <vt:lpstr>Example – Targeted Outreach</vt:lpstr>
      <vt:lpstr>EDUCATION AND Encouragement</vt:lpstr>
      <vt:lpstr>Education and Encouragement</vt:lpstr>
      <vt:lpstr>Keys to Success</vt:lpstr>
      <vt:lpstr>Case Study - Education</vt:lpstr>
      <vt:lpstr>Encouragement – Open Streets</vt:lpstr>
      <vt:lpstr>Case Study -</vt:lpstr>
      <vt:lpstr>Evaluating Public Engagement</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Title</dc:title>
  <dc:creator>Kristen Brookshire</dc:creator>
  <cp:lastModifiedBy>Brookshire, Kristen Holly</cp:lastModifiedBy>
  <cp:revision>87</cp:revision>
  <dcterms:created xsi:type="dcterms:W3CDTF">2019-02-14T20:40:13Z</dcterms:created>
  <dcterms:modified xsi:type="dcterms:W3CDTF">2019-10-02T17:24:21Z</dcterms:modified>
</cp:coreProperties>
</file>